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76" r:id="rId2"/>
    <p:sldId id="605" r:id="rId3"/>
    <p:sldId id="607" r:id="rId4"/>
    <p:sldId id="610" r:id="rId5"/>
    <p:sldId id="609" r:id="rId6"/>
    <p:sldId id="611" r:id="rId7"/>
    <p:sldId id="612" r:id="rId8"/>
    <p:sldId id="613" r:id="rId9"/>
    <p:sldId id="606" r:id="rId10"/>
    <p:sldId id="614" r:id="rId11"/>
    <p:sldId id="615" r:id="rId12"/>
    <p:sldId id="618" r:id="rId13"/>
    <p:sldId id="616" r:id="rId14"/>
    <p:sldId id="620" r:id="rId15"/>
    <p:sldId id="619" r:id="rId16"/>
    <p:sldId id="617" r:id="rId17"/>
    <p:sldId id="621" r:id="rId18"/>
    <p:sldId id="622" r:id="rId19"/>
    <p:sldId id="623" r:id="rId20"/>
    <p:sldId id="624" r:id="rId21"/>
    <p:sldId id="625" r:id="rId22"/>
    <p:sldId id="626" r:id="rId23"/>
    <p:sldId id="627" r:id="rId24"/>
    <p:sldId id="628" r:id="rId25"/>
    <p:sldId id="629" r:id="rId26"/>
    <p:sldId id="630" r:id="rId27"/>
    <p:sldId id="631" r:id="rId28"/>
    <p:sldId id="632" r:id="rId29"/>
    <p:sldId id="633" r:id="rId30"/>
    <p:sldId id="634" r:id="rId31"/>
    <p:sldId id="635" r:id="rId32"/>
    <p:sldId id="640" r:id="rId33"/>
    <p:sldId id="642" r:id="rId34"/>
    <p:sldId id="641" r:id="rId35"/>
    <p:sldId id="643" r:id="rId36"/>
    <p:sldId id="644" r:id="rId37"/>
    <p:sldId id="645" r:id="rId38"/>
    <p:sldId id="646" r:id="rId39"/>
    <p:sldId id="636" r:id="rId40"/>
    <p:sldId id="637" r:id="rId41"/>
    <p:sldId id="638" r:id="rId42"/>
    <p:sldId id="639" r:id="rId43"/>
    <p:sldId id="654" r:id="rId44"/>
    <p:sldId id="657" r:id="rId45"/>
    <p:sldId id="658" r:id="rId46"/>
    <p:sldId id="659" r:id="rId47"/>
    <p:sldId id="647" r:id="rId48"/>
    <p:sldId id="648" r:id="rId49"/>
    <p:sldId id="649" r:id="rId50"/>
    <p:sldId id="650" r:id="rId51"/>
    <p:sldId id="651" r:id="rId52"/>
    <p:sldId id="652" r:id="rId53"/>
    <p:sldId id="653" r:id="rId54"/>
    <p:sldId id="660" r:id="rId55"/>
    <p:sldId id="661" r:id="rId56"/>
    <p:sldId id="662" r:id="rId57"/>
    <p:sldId id="663" r:id="rId58"/>
    <p:sldId id="664" r:id="rId59"/>
    <p:sldId id="665" r:id="rId60"/>
    <p:sldId id="666" r:id="rId61"/>
    <p:sldId id="667" r:id="rId62"/>
    <p:sldId id="668" r:id="rId63"/>
    <p:sldId id="669" r:id="rId64"/>
    <p:sldId id="670" r:id="rId65"/>
    <p:sldId id="671" r:id="rId66"/>
    <p:sldId id="672" r:id="rId67"/>
    <p:sldId id="673" r:id="rId68"/>
    <p:sldId id="674" r:id="rId69"/>
    <p:sldId id="675" r:id="rId70"/>
    <p:sldId id="676" r:id="rId71"/>
    <p:sldId id="677" r:id="rId72"/>
    <p:sldId id="678" r:id="rId73"/>
    <p:sldId id="679" r:id="rId74"/>
    <p:sldId id="680" r:id="rId75"/>
    <p:sldId id="681" r:id="rId76"/>
    <p:sldId id="682" r:id="rId77"/>
    <p:sldId id="683" r:id="rId78"/>
    <p:sldId id="684" r:id="rId79"/>
    <p:sldId id="685" r:id="rId80"/>
    <p:sldId id="686" r:id="rId81"/>
    <p:sldId id="687" r:id="rId82"/>
    <p:sldId id="688" r:id="rId83"/>
    <p:sldId id="689" r:id="rId84"/>
    <p:sldId id="690" r:id="rId85"/>
    <p:sldId id="691" r:id="rId86"/>
    <p:sldId id="694" r:id="rId87"/>
    <p:sldId id="695" r:id="rId88"/>
    <p:sldId id="696" r:id="rId89"/>
    <p:sldId id="697" r:id="rId90"/>
    <p:sldId id="699" r:id="rId91"/>
    <p:sldId id="700" r:id="rId92"/>
    <p:sldId id="701" r:id="rId93"/>
    <p:sldId id="702" r:id="rId94"/>
    <p:sldId id="703" r:id="rId95"/>
    <p:sldId id="704" r:id="rId96"/>
    <p:sldId id="705" r:id="rId97"/>
    <p:sldId id="706" r:id="rId98"/>
    <p:sldId id="707" r:id="rId99"/>
    <p:sldId id="708" r:id="rId100"/>
    <p:sldId id="709" r:id="rId101"/>
    <p:sldId id="710" r:id="rId102"/>
    <p:sldId id="711" r:id="rId103"/>
    <p:sldId id="712" r:id="rId104"/>
    <p:sldId id="713" r:id="rId105"/>
    <p:sldId id="715" r:id="rId106"/>
    <p:sldId id="714" r:id="rId107"/>
    <p:sldId id="716" r:id="rId108"/>
    <p:sldId id="717" r:id="rId109"/>
    <p:sldId id="721" r:id="rId110"/>
    <p:sldId id="719" r:id="rId111"/>
    <p:sldId id="720" r:id="rId112"/>
    <p:sldId id="722" r:id="rId113"/>
    <p:sldId id="723" r:id="rId114"/>
    <p:sldId id="724" r:id="rId115"/>
    <p:sldId id="730" r:id="rId116"/>
    <p:sldId id="731" r:id="rId117"/>
    <p:sldId id="725" r:id="rId118"/>
    <p:sldId id="726" r:id="rId119"/>
    <p:sldId id="732" r:id="rId120"/>
    <p:sldId id="727" r:id="rId121"/>
    <p:sldId id="728" r:id="rId122"/>
    <p:sldId id="729" r:id="rId123"/>
    <p:sldId id="733" r:id="rId124"/>
    <p:sldId id="734" r:id="rId125"/>
    <p:sldId id="735" r:id="rId126"/>
    <p:sldId id="736" r:id="rId127"/>
    <p:sldId id="739" r:id="rId128"/>
    <p:sldId id="740" r:id="rId129"/>
    <p:sldId id="741" r:id="rId130"/>
    <p:sldId id="742" r:id="rId131"/>
    <p:sldId id="743" r:id="rId132"/>
    <p:sldId id="744" r:id="rId133"/>
    <p:sldId id="745" r:id="rId134"/>
    <p:sldId id="746" r:id="rId135"/>
    <p:sldId id="747" r:id="rId136"/>
    <p:sldId id="748" r:id="rId137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99"/>
    <a:srgbClr val="D2DEEF"/>
    <a:srgbClr val="EAEF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2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5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86159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41861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74332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8813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380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57620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5299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23319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96500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272021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57552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u-H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42A4E6-1926-4EB0-8C9C-3112EBB7E77C}" type="datetimeFigureOut">
              <a:rPr lang="hu-HU" smtClean="0"/>
              <a:t>2023. 05. 17.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BE549-6046-4D72-BB1F-31B9479B95C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6945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SOLID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(SOLID PRINCIPLES)</a:t>
            </a:r>
          </a:p>
        </p:txBody>
      </p:sp>
    </p:spTree>
    <p:extLst>
      <p:ext uri="{BB962C8B-B14F-4D97-AF65-F5344CB8AC3E}">
        <p14:creationId xmlns:p14="http://schemas.microsoft.com/office/powerpoint/2010/main" val="1201553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 - Single Responsibility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„E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very class</a:t>
            </a:r>
            <a:r>
              <a:rPr lang="hu-HU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(or method)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 in a computer program should have 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responsibility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over a single part 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of that program's functionality, which it should encapsulate</a:t>
            </a:r>
            <a:r>
              <a:rPr lang="hu-HU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”</a:t>
            </a:r>
            <a:endParaRPr lang="hu-HU" sz="2400" b="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2262582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Visitor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3ADA549-A226-4F5B-87FB-BE32AA212D3A}"/>
              </a:ext>
            </a:extLst>
          </p:cNvPr>
          <p:cNvSpPr/>
          <p:nvPr/>
        </p:nvSpPr>
        <p:spPr>
          <a:xfrm>
            <a:off x="2163790" y="2328403"/>
            <a:ext cx="7864420" cy="220119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he 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visitor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design pattern 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a way of separating an algorithm from an object structure on which it operates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endParaRPr lang="en-GB" sz="2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435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Visitor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we have a visitor class that will do the save operations 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but again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is a problem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: we need different save operations for different shapes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AE92D1F-BD46-4706-A428-445E7272DA56}"/>
              </a:ext>
            </a:extLst>
          </p:cNvPr>
          <p:cNvSpPr/>
          <p:nvPr/>
        </p:nvSpPr>
        <p:spPr>
          <a:xfrm>
            <a:off x="1020348" y="3723262"/>
            <a:ext cx="4456323" cy="230059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hu-HU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ExportVisitor </a:t>
            </a:r>
          </a:p>
          <a:p>
            <a:endParaRPr lang="hu-HU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hu-HU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       saveRectangel(Rectange object);</a:t>
            </a:r>
          </a:p>
          <a:p>
            <a:r>
              <a:rPr lang="hu-HU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       saveCircle(Circle object);</a:t>
            </a:r>
          </a:p>
          <a:p>
            <a:r>
              <a:rPr lang="hu-HU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       saveTriangle(Triangle object);</a:t>
            </a:r>
            <a:endParaRPr lang="en-GB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4263799A-165D-4A4B-B74D-17C738B5F250}"/>
              </a:ext>
            </a:extLst>
          </p:cNvPr>
          <p:cNvSpPr/>
          <p:nvPr/>
        </p:nvSpPr>
        <p:spPr>
          <a:xfrm>
            <a:off x="6014939" y="3832699"/>
            <a:ext cx="496111" cy="2081719"/>
          </a:xfrm>
          <a:prstGeom prst="rightBrace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7A4186-07A7-4BB2-A079-84782B6F2B7D}"/>
              </a:ext>
            </a:extLst>
          </p:cNvPr>
          <p:cNvSpPr txBox="1"/>
          <p:nvPr/>
        </p:nvSpPr>
        <p:spPr>
          <a:xfrm>
            <a:off x="6248018" y="2871576"/>
            <a:ext cx="518481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know that we can use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visitor pattern but</a:t>
            </a:r>
          </a:p>
          <a:p>
            <a:pPr algn="ctr"/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to call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these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different methods?</a:t>
            </a:r>
          </a:p>
          <a:p>
            <a:pPr algn="ctr"/>
            <a:endParaRPr lang="hu-HU" sz="20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sz="2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THE DOUBLE DISPATCH TECHNIQUE</a:t>
            </a:r>
            <a:br>
              <a:rPr lang="hu-HU" sz="2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hu-HU" sz="2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CAN SOLVE THIS PROBLEM !!!</a:t>
            </a:r>
          </a:p>
          <a:p>
            <a:pPr algn="ctr"/>
            <a:endParaRPr lang="hu-HU" sz="20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delegate the problem 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the object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because the object knows exactly 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to save the shape 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(ok we have to change the class but just once!!!)</a:t>
            </a:r>
          </a:p>
        </p:txBody>
      </p:sp>
    </p:spTree>
    <p:extLst>
      <p:ext uri="{BB962C8B-B14F-4D97-AF65-F5344CB8AC3E}">
        <p14:creationId xmlns:p14="http://schemas.microsoft.com/office/powerpoint/2010/main" val="421280940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Decorator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231089006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Decorator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decorator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would like to add one or more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behaviors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dynamically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7213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Decorator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decorator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would like to add one or more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behaviors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dynamically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7162C5-6D3C-4512-ABCE-038E8C9910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642" y="2809428"/>
            <a:ext cx="8654716" cy="368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11283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Decorator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use inheritance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change the behavior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a given component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main problem with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inheritance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that it is static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INHERITANCE IS UNFORTUNATELY STATIC !!!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not change the behaviors at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run-time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second disadvantage is that in several programming laguages every class may have just a single parent class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why we should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favor composition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 inheritance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452485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Decorator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the decorator pattern we can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attach additional responsibilities to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object dynamically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ecorators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provide a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flexible alternative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subclassing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extending functionality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E9632E5-DF72-40DB-A120-BBB8698C7FFE}"/>
              </a:ext>
            </a:extLst>
          </p:cNvPr>
          <p:cNvSpPr/>
          <p:nvPr/>
        </p:nvSpPr>
        <p:spPr>
          <a:xfrm>
            <a:off x="601997" y="4123566"/>
            <a:ext cx="10988006" cy="132556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</a:t>
            </a:r>
            <a:r>
              <a:rPr lang="en-GB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LineNumberInputStream</a:t>
            </a:r>
            <a:r>
              <a:rPr lang="en-GB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</a:t>
            </a:r>
            <a:r>
              <a:rPr lang="en-GB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BufferedInputStream</a:t>
            </a:r>
            <a:r>
              <a:rPr lang="en-GB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(new </a:t>
            </a:r>
            <a:r>
              <a:rPr lang="en-GB" sz="2400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FileInputStream</a:t>
            </a:r>
            <a:r>
              <a:rPr lang="en-GB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()));</a:t>
            </a:r>
          </a:p>
        </p:txBody>
      </p:sp>
    </p:spTree>
    <p:extLst>
      <p:ext uri="{BB962C8B-B14F-4D97-AF65-F5344CB8AC3E}">
        <p14:creationId xmlns:p14="http://schemas.microsoft.com/office/powerpoint/2010/main" val="532037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556170146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facade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would like to deal with a complicated library or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framework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...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example external libraries such as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TensorFlow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SkLearn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extremely useful when using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APIs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have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initialize the framework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related classes and handle all the dependencies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problem is that our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classes may become tightly coupled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the implementation of the framework or library</a:t>
            </a:r>
          </a:p>
          <a:p>
            <a:pPr marL="0" indent="0">
              <a:buNone/>
            </a:pP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518106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CC85C65-4DDF-4000-8CA1-5314B3C3F4E9}"/>
              </a:ext>
            </a:extLst>
          </p:cNvPr>
          <p:cNvSpPr/>
          <p:nvPr/>
        </p:nvSpPr>
        <p:spPr>
          <a:xfrm>
            <a:off x="2163790" y="2328403"/>
            <a:ext cx="7864420" cy="220119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he 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facade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pattern 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can provide a relatively</a:t>
            </a:r>
          </a:p>
          <a:p>
            <a:pPr algn="ctr"/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easy to understant interface to a rather complex system”</a:t>
            </a:r>
            <a:endParaRPr lang="en-GB" sz="2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84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 - Single Responsibility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60E624B-6A0D-44C7-A4A5-10343D3C5F1F}"/>
              </a:ext>
            </a:extLst>
          </p:cNvPr>
          <p:cNvSpPr/>
          <p:nvPr/>
        </p:nvSpPr>
        <p:spPr>
          <a:xfrm>
            <a:off x="2353365" y="2039221"/>
            <a:ext cx="3677055" cy="3822847"/>
          </a:xfrm>
          <a:prstGeom prst="roundRect">
            <a:avLst/>
          </a:prstGeom>
          <a:solidFill>
            <a:srgbClr val="FF9999"/>
          </a:solidFill>
          <a:ln>
            <a:solidFill>
              <a:srgbClr val="FF99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FA3113-7B92-44D7-8761-CA763DD1AB1F}"/>
              </a:ext>
            </a:extLst>
          </p:cNvPr>
          <p:cNvSpPr txBox="1"/>
          <p:nvPr/>
        </p:nvSpPr>
        <p:spPr>
          <a:xfrm>
            <a:off x="2534165" y="2380983"/>
            <a:ext cx="331545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TIGHT COUPLING </a:t>
            </a:r>
          </a:p>
          <a:p>
            <a:pPr algn="ctr"/>
            <a:endParaRPr lang="hu-HU" i="1" dirty="0"/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classes are highly dependent on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one another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typically happens when the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classes have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too many </a:t>
            </a:r>
          </a:p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responsibilities</a:t>
            </a:r>
          </a:p>
          <a:p>
            <a:pPr algn="ctr"/>
            <a:endParaRPr lang="en-GB" i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CDBEC26-6C74-4B45-ABA7-721AF2E60545}"/>
              </a:ext>
            </a:extLst>
          </p:cNvPr>
          <p:cNvSpPr/>
          <p:nvPr/>
        </p:nvSpPr>
        <p:spPr>
          <a:xfrm>
            <a:off x="6475947" y="2039221"/>
            <a:ext cx="3677055" cy="382284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E0FDF-BB3E-46B9-93D6-353D08E34C33}"/>
              </a:ext>
            </a:extLst>
          </p:cNvPr>
          <p:cNvSpPr txBox="1"/>
          <p:nvPr/>
        </p:nvSpPr>
        <p:spPr>
          <a:xfrm>
            <a:off x="6678933" y="2380983"/>
            <a:ext cx="3271087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LOOSELY COUPLING</a:t>
            </a:r>
          </a:p>
          <a:p>
            <a:pPr algn="ctr"/>
            <a:endParaRPr lang="hu-HU" i="1" dirty="0"/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classes are independet of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other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interfaces (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abstraction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are quite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powerful tools to achieve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this feature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can be done with the help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principles</a:t>
            </a:r>
          </a:p>
          <a:p>
            <a:pPr algn="ctr"/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89138641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070BC59-0CC0-4796-88A8-EDE85D101585}"/>
              </a:ext>
            </a:extLst>
          </p:cNvPr>
          <p:cNvSpPr/>
          <p:nvPr/>
        </p:nvSpPr>
        <p:spPr>
          <a:xfrm>
            <a:off x="1045581" y="1898249"/>
            <a:ext cx="2286965" cy="182827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E5ED1628-0ED0-4635-811A-AAB2F857C007}"/>
              </a:ext>
            </a:extLst>
          </p:cNvPr>
          <p:cNvSpPr/>
          <p:nvPr/>
        </p:nvSpPr>
        <p:spPr>
          <a:xfrm>
            <a:off x="7072129" y="784270"/>
            <a:ext cx="4340507" cy="4102534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BA1617-BAF5-4E7B-A8C1-6B080FB1822A}"/>
              </a:ext>
            </a:extLst>
          </p:cNvPr>
          <p:cNvSpPr/>
          <p:nvPr/>
        </p:nvSpPr>
        <p:spPr>
          <a:xfrm>
            <a:off x="8018359" y="1626244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CLUSTERING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CF59766-0C36-414D-A7E8-B64D49408582}"/>
              </a:ext>
            </a:extLst>
          </p:cNvPr>
          <p:cNvSpPr/>
          <p:nvPr/>
        </p:nvSpPr>
        <p:spPr>
          <a:xfrm>
            <a:off x="7811944" y="3359469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NEURAL NETWORKS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FA100D7-1A3C-41CA-AD97-052FA807F322}"/>
              </a:ext>
            </a:extLst>
          </p:cNvPr>
          <p:cNvSpPr/>
          <p:nvPr/>
        </p:nvSpPr>
        <p:spPr>
          <a:xfrm>
            <a:off x="7653757" y="2380966"/>
            <a:ext cx="2128778" cy="70413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CLASSIFICATION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84573E2-9CFC-45A6-8183-F5A8BA3EEE3E}"/>
              </a:ext>
            </a:extLst>
          </p:cNvPr>
          <p:cNvSpPr/>
          <p:nvPr/>
        </p:nvSpPr>
        <p:spPr>
          <a:xfrm>
            <a:off x="8931312" y="1996110"/>
            <a:ext cx="2128778" cy="83942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DIMENSIONALITY</a:t>
            </a:r>
          </a:p>
          <a:p>
            <a:pPr algn="ctr"/>
            <a:r>
              <a:rPr lang="hu-HU" b="1" dirty="0">
                <a:solidFill>
                  <a:srgbClr val="FFFF00"/>
                </a:solidFill>
              </a:rPr>
              <a:t>REDUCTION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BCC98C-433B-4C94-87EC-A2A87AF3D584}"/>
              </a:ext>
            </a:extLst>
          </p:cNvPr>
          <p:cNvSpPr/>
          <p:nvPr/>
        </p:nvSpPr>
        <p:spPr>
          <a:xfrm>
            <a:off x="8615419" y="2893543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DEEP LEARNING</a:t>
            </a:r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A45020E3-F0D0-461F-BDB0-6CBA9BD655F0}"/>
              </a:ext>
            </a:extLst>
          </p:cNvPr>
          <p:cNvSpPr/>
          <p:nvPr/>
        </p:nvSpPr>
        <p:spPr>
          <a:xfrm rot="5400000">
            <a:off x="4876596" y="2045844"/>
            <a:ext cx="651075" cy="153308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734790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070BC59-0CC0-4796-88A8-EDE85D101585}"/>
              </a:ext>
            </a:extLst>
          </p:cNvPr>
          <p:cNvSpPr/>
          <p:nvPr/>
        </p:nvSpPr>
        <p:spPr>
          <a:xfrm>
            <a:off x="1045581" y="1898249"/>
            <a:ext cx="2286965" cy="182827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E5ED1628-0ED0-4635-811A-AAB2F857C007}"/>
              </a:ext>
            </a:extLst>
          </p:cNvPr>
          <p:cNvSpPr/>
          <p:nvPr/>
        </p:nvSpPr>
        <p:spPr>
          <a:xfrm>
            <a:off x="7072129" y="784270"/>
            <a:ext cx="4340507" cy="4102534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E7BA1617-BAF5-4E7B-A8C1-6B080FB1822A}"/>
              </a:ext>
            </a:extLst>
          </p:cNvPr>
          <p:cNvSpPr/>
          <p:nvPr/>
        </p:nvSpPr>
        <p:spPr>
          <a:xfrm>
            <a:off x="8018359" y="1626244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CLUSTERING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CF59766-0C36-414D-A7E8-B64D49408582}"/>
              </a:ext>
            </a:extLst>
          </p:cNvPr>
          <p:cNvSpPr/>
          <p:nvPr/>
        </p:nvSpPr>
        <p:spPr>
          <a:xfrm>
            <a:off x="7811944" y="3359469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NEURAL NETWORKS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FFA100D7-1A3C-41CA-AD97-052FA807F322}"/>
              </a:ext>
            </a:extLst>
          </p:cNvPr>
          <p:cNvSpPr/>
          <p:nvPr/>
        </p:nvSpPr>
        <p:spPr>
          <a:xfrm>
            <a:off x="7653757" y="2380966"/>
            <a:ext cx="2128778" cy="704132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CLASSIFICATION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84573E2-9CFC-45A6-8183-F5A8BA3EEE3E}"/>
              </a:ext>
            </a:extLst>
          </p:cNvPr>
          <p:cNvSpPr/>
          <p:nvPr/>
        </p:nvSpPr>
        <p:spPr>
          <a:xfrm>
            <a:off x="8931312" y="1996110"/>
            <a:ext cx="2128778" cy="839427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DIMENSIONALITY</a:t>
            </a:r>
          </a:p>
          <a:p>
            <a:pPr algn="ctr"/>
            <a:r>
              <a:rPr lang="hu-HU" b="1" dirty="0">
                <a:solidFill>
                  <a:srgbClr val="FFFF00"/>
                </a:solidFill>
              </a:rPr>
              <a:t>REDUCTION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EBCC98C-433B-4C94-87EC-A2A87AF3D584}"/>
              </a:ext>
            </a:extLst>
          </p:cNvPr>
          <p:cNvSpPr/>
          <p:nvPr/>
        </p:nvSpPr>
        <p:spPr>
          <a:xfrm>
            <a:off x="8615419" y="2893543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DEEP LEARNING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3DA0229-5C01-4440-93DD-CB408EB9C3BC}"/>
              </a:ext>
            </a:extLst>
          </p:cNvPr>
          <p:cNvSpPr/>
          <p:nvPr/>
        </p:nvSpPr>
        <p:spPr>
          <a:xfrm>
            <a:off x="4888390" y="1649834"/>
            <a:ext cx="532660" cy="22191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600" b="1" dirty="0">
                <a:solidFill>
                  <a:srgbClr val="0070C0"/>
                </a:solidFill>
              </a:rPr>
              <a:t>F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A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C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A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D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E</a:t>
            </a:r>
            <a:endParaRPr lang="en-GB" sz="1600" b="1" dirty="0">
              <a:solidFill>
                <a:srgbClr val="0070C0"/>
              </a:solidFill>
            </a:endParaRP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590FEBF-5293-4854-87CD-C9BC510171C1}"/>
              </a:ext>
            </a:extLst>
          </p:cNvPr>
          <p:cNvSpPr/>
          <p:nvPr/>
        </p:nvSpPr>
        <p:spPr>
          <a:xfrm rot="5400000">
            <a:off x="3729761" y="2290919"/>
            <a:ext cx="651075" cy="93702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AE54D752-1EEC-4E19-B7F0-A07A10B5BA62}"/>
              </a:ext>
            </a:extLst>
          </p:cNvPr>
          <p:cNvSpPr/>
          <p:nvPr/>
        </p:nvSpPr>
        <p:spPr>
          <a:xfrm rot="5400000">
            <a:off x="5928605" y="2291048"/>
            <a:ext cx="651075" cy="93702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FC39C-A061-4EF1-92A2-473D39752C83}"/>
              </a:ext>
            </a:extLst>
          </p:cNvPr>
          <p:cNvSpPr txBox="1"/>
          <p:nvPr/>
        </p:nvSpPr>
        <p:spPr>
          <a:xfrm>
            <a:off x="1930202" y="4246106"/>
            <a:ext cx="572355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facede pattern 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provides a simple interface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the complicated framework or system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has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limited functionality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but this is 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exactly the main advantage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IT ONLY PROVIDES THE FEATURES THE CLIENT NEEDS</a:t>
            </a:r>
            <a:endParaRPr lang="en-GB" sz="20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275437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Façade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facade pattern can be transformed into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singleton pattern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usually there is just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facade interface</a:t>
            </a:r>
          </a:p>
          <a:p>
            <a:pPr marL="0" indent="0">
              <a:buNone/>
            </a:pP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7548690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Flyweight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1296488948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flyweight pattern?</a:t>
            </a:r>
            <a:endParaRPr lang="en-GB" b="1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would like to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minimizes memory usage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by sharing as much data as possible with similar objects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 example in a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document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ever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single character share the same features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font metrics etc.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create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flyweight object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every single character refers to it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955799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A383F03-2FDB-4938-A9D1-BE18406CBA5B}"/>
              </a:ext>
            </a:extLst>
          </p:cNvPr>
          <p:cNvSpPr/>
          <p:nvPr/>
        </p:nvSpPr>
        <p:spPr>
          <a:xfrm>
            <a:off x="1331089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ADD586-167D-412C-8C0A-75300EF189CF}"/>
              </a:ext>
            </a:extLst>
          </p:cNvPr>
          <p:cNvSpPr/>
          <p:nvPr/>
        </p:nvSpPr>
        <p:spPr>
          <a:xfrm>
            <a:off x="1869311" y="3368233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96FCF5-F6DA-409D-84B6-DFBFFEA76D03}"/>
              </a:ext>
            </a:extLst>
          </p:cNvPr>
          <p:cNvSpPr/>
          <p:nvPr/>
        </p:nvSpPr>
        <p:spPr>
          <a:xfrm>
            <a:off x="1727520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D25253-A080-4755-BAB3-42CA6B27BBE3}"/>
              </a:ext>
            </a:extLst>
          </p:cNvPr>
          <p:cNvSpPr/>
          <p:nvPr/>
        </p:nvSpPr>
        <p:spPr>
          <a:xfrm>
            <a:off x="3746340" y="3210723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89B1F91-95FD-4112-A69E-6AEB791C8849}"/>
              </a:ext>
            </a:extLst>
          </p:cNvPr>
          <p:cNvSpPr/>
          <p:nvPr/>
        </p:nvSpPr>
        <p:spPr>
          <a:xfrm>
            <a:off x="4284562" y="337276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1D21F7F-63FF-493C-9D95-A1116E4DC15B}"/>
              </a:ext>
            </a:extLst>
          </p:cNvPr>
          <p:cNvSpPr/>
          <p:nvPr/>
        </p:nvSpPr>
        <p:spPr>
          <a:xfrm>
            <a:off x="4142771" y="3878040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124BAC4-D13C-4535-AEE7-976FEF77DA77}"/>
              </a:ext>
            </a:extLst>
          </p:cNvPr>
          <p:cNvSpPr/>
          <p:nvPr/>
        </p:nvSpPr>
        <p:spPr>
          <a:xfrm>
            <a:off x="6240683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FA0E67E-3276-4530-9520-43ABEA5E0056}"/>
              </a:ext>
            </a:extLst>
          </p:cNvPr>
          <p:cNvSpPr/>
          <p:nvPr/>
        </p:nvSpPr>
        <p:spPr>
          <a:xfrm>
            <a:off x="6778905" y="3368233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1C8C71F-E6EE-48F3-A019-B8BE5CB8F154}"/>
              </a:ext>
            </a:extLst>
          </p:cNvPr>
          <p:cNvSpPr/>
          <p:nvPr/>
        </p:nvSpPr>
        <p:spPr>
          <a:xfrm>
            <a:off x="6637114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D26355F-0FDE-4D66-849F-E8A91C4C3DB1}"/>
              </a:ext>
            </a:extLst>
          </p:cNvPr>
          <p:cNvSpPr/>
          <p:nvPr/>
        </p:nvSpPr>
        <p:spPr>
          <a:xfrm>
            <a:off x="8735026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282326D-1872-42A8-A604-6CD251B6F189}"/>
              </a:ext>
            </a:extLst>
          </p:cNvPr>
          <p:cNvSpPr/>
          <p:nvPr/>
        </p:nvSpPr>
        <p:spPr>
          <a:xfrm>
            <a:off x="9273248" y="3368233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A0AF3E9-0523-4BFA-8479-5A2CEA48AB64}"/>
              </a:ext>
            </a:extLst>
          </p:cNvPr>
          <p:cNvSpPr/>
          <p:nvPr/>
        </p:nvSpPr>
        <p:spPr>
          <a:xfrm>
            <a:off x="9131457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BE73A8-075A-4767-A78F-12E94280D247}"/>
              </a:ext>
            </a:extLst>
          </p:cNvPr>
          <p:cNvSpPr txBox="1"/>
          <p:nvPr/>
        </p:nvSpPr>
        <p:spPr>
          <a:xfrm>
            <a:off x="1224016" y="4614617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BB2AF9-8128-4008-90C6-66A98708B826}"/>
              </a:ext>
            </a:extLst>
          </p:cNvPr>
          <p:cNvSpPr txBox="1"/>
          <p:nvPr/>
        </p:nvSpPr>
        <p:spPr>
          <a:xfrm>
            <a:off x="3639267" y="4614617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26EBA1-FFAD-4B7B-A88E-C9C367A140E1}"/>
              </a:ext>
            </a:extLst>
          </p:cNvPr>
          <p:cNvSpPr txBox="1"/>
          <p:nvPr/>
        </p:nvSpPr>
        <p:spPr>
          <a:xfrm>
            <a:off x="6133610" y="4614617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7E7267-F61C-462F-A3F2-67598198575A}"/>
              </a:ext>
            </a:extLst>
          </p:cNvPr>
          <p:cNvSpPr txBox="1"/>
          <p:nvPr/>
        </p:nvSpPr>
        <p:spPr>
          <a:xfrm>
            <a:off x="8705119" y="4614617"/>
            <a:ext cx="10070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67833-0F9C-446E-B944-3D3FD4589839}"/>
              </a:ext>
            </a:extLst>
          </p:cNvPr>
          <p:cNvSpPr txBox="1"/>
          <p:nvPr/>
        </p:nvSpPr>
        <p:spPr>
          <a:xfrm>
            <a:off x="1938695" y="3368233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359A25-40DB-46F6-8C57-B5E786D400AB}"/>
              </a:ext>
            </a:extLst>
          </p:cNvPr>
          <p:cNvSpPr txBox="1"/>
          <p:nvPr/>
        </p:nvSpPr>
        <p:spPr>
          <a:xfrm>
            <a:off x="1938695" y="3941180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2D41432-D7BE-4D32-85DE-D5E4EA425D0A}"/>
              </a:ext>
            </a:extLst>
          </p:cNvPr>
          <p:cNvSpPr txBox="1"/>
          <p:nvPr/>
        </p:nvSpPr>
        <p:spPr>
          <a:xfrm>
            <a:off x="4339351" y="3378294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7C5AD9-A8AA-4F3F-8FA1-F3A377420937}"/>
              </a:ext>
            </a:extLst>
          </p:cNvPr>
          <p:cNvSpPr txBox="1"/>
          <p:nvPr/>
        </p:nvSpPr>
        <p:spPr>
          <a:xfrm>
            <a:off x="4339351" y="3951241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6C6E084-C808-4CED-B3D1-09012D2B8E21}"/>
              </a:ext>
            </a:extLst>
          </p:cNvPr>
          <p:cNvSpPr txBox="1"/>
          <p:nvPr/>
        </p:nvSpPr>
        <p:spPr>
          <a:xfrm>
            <a:off x="6865586" y="3378954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B963B9-3A3F-4806-A079-ED00EE20CDD5}"/>
              </a:ext>
            </a:extLst>
          </p:cNvPr>
          <p:cNvSpPr txBox="1"/>
          <p:nvPr/>
        </p:nvSpPr>
        <p:spPr>
          <a:xfrm>
            <a:off x="6865586" y="3951901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26B037-C05C-4085-954E-269F96AFEF7A}"/>
              </a:ext>
            </a:extLst>
          </p:cNvPr>
          <p:cNvSpPr txBox="1"/>
          <p:nvPr/>
        </p:nvSpPr>
        <p:spPr>
          <a:xfrm>
            <a:off x="9342567" y="3368233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E3D9F1-7773-4266-9791-221BBB1F5CEE}"/>
              </a:ext>
            </a:extLst>
          </p:cNvPr>
          <p:cNvSpPr txBox="1"/>
          <p:nvPr/>
        </p:nvSpPr>
        <p:spPr>
          <a:xfrm>
            <a:off x="9342567" y="3941180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65509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A383F03-2FDB-4938-A9D1-BE18406CBA5B}"/>
              </a:ext>
            </a:extLst>
          </p:cNvPr>
          <p:cNvSpPr/>
          <p:nvPr/>
        </p:nvSpPr>
        <p:spPr>
          <a:xfrm>
            <a:off x="1331089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8ADD586-167D-412C-8C0A-75300EF189CF}"/>
              </a:ext>
            </a:extLst>
          </p:cNvPr>
          <p:cNvSpPr/>
          <p:nvPr/>
        </p:nvSpPr>
        <p:spPr>
          <a:xfrm>
            <a:off x="5459455" y="163570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96FCF5-F6DA-409D-84B6-DFBFFEA76D03}"/>
              </a:ext>
            </a:extLst>
          </p:cNvPr>
          <p:cNvSpPr/>
          <p:nvPr/>
        </p:nvSpPr>
        <p:spPr>
          <a:xfrm>
            <a:off x="1727520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6D25253-A080-4755-BAB3-42CA6B27BBE3}"/>
              </a:ext>
            </a:extLst>
          </p:cNvPr>
          <p:cNvSpPr/>
          <p:nvPr/>
        </p:nvSpPr>
        <p:spPr>
          <a:xfrm>
            <a:off x="3746340" y="3210723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89B1F91-95FD-4112-A69E-6AEB791C8849}"/>
              </a:ext>
            </a:extLst>
          </p:cNvPr>
          <p:cNvSpPr/>
          <p:nvPr/>
        </p:nvSpPr>
        <p:spPr>
          <a:xfrm>
            <a:off x="4284562" y="337276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1D21F7F-63FF-493C-9D95-A1116E4DC15B}"/>
              </a:ext>
            </a:extLst>
          </p:cNvPr>
          <p:cNvSpPr/>
          <p:nvPr/>
        </p:nvSpPr>
        <p:spPr>
          <a:xfrm>
            <a:off x="4142771" y="3878040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124BAC4-D13C-4535-AEE7-976FEF77DA77}"/>
              </a:ext>
            </a:extLst>
          </p:cNvPr>
          <p:cNvSpPr/>
          <p:nvPr/>
        </p:nvSpPr>
        <p:spPr>
          <a:xfrm>
            <a:off x="6240683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21C8C71F-E6EE-48F3-A019-B8BE5CB8F154}"/>
              </a:ext>
            </a:extLst>
          </p:cNvPr>
          <p:cNvSpPr/>
          <p:nvPr/>
        </p:nvSpPr>
        <p:spPr>
          <a:xfrm>
            <a:off x="6637114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D26355F-0FDE-4D66-849F-E8A91C4C3DB1}"/>
              </a:ext>
            </a:extLst>
          </p:cNvPr>
          <p:cNvSpPr/>
          <p:nvPr/>
        </p:nvSpPr>
        <p:spPr>
          <a:xfrm>
            <a:off x="8735026" y="3206188"/>
            <a:ext cx="1956121" cy="13255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2A0AF3E9-0523-4BFA-8479-5A2CEA48AB64}"/>
              </a:ext>
            </a:extLst>
          </p:cNvPr>
          <p:cNvSpPr/>
          <p:nvPr/>
        </p:nvSpPr>
        <p:spPr>
          <a:xfrm>
            <a:off x="9131457" y="3873505"/>
            <a:ext cx="1140108" cy="5354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BE73A8-075A-4767-A78F-12E94280D247}"/>
              </a:ext>
            </a:extLst>
          </p:cNvPr>
          <p:cNvSpPr txBox="1"/>
          <p:nvPr/>
        </p:nvSpPr>
        <p:spPr>
          <a:xfrm>
            <a:off x="1224016" y="461461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BB2AF9-8128-4008-90C6-66A98708B826}"/>
              </a:ext>
            </a:extLst>
          </p:cNvPr>
          <p:cNvSpPr txBox="1"/>
          <p:nvPr/>
        </p:nvSpPr>
        <p:spPr>
          <a:xfrm>
            <a:off x="3639267" y="461461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026EBA1-FFAD-4B7B-A88E-C9C367A140E1}"/>
              </a:ext>
            </a:extLst>
          </p:cNvPr>
          <p:cNvSpPr txBox="1"/>
          <p:nvPr/>
        </p:nvSpPr>
        <p:spPr>
          <a:xfrm>
            <a:off x="6133610" y="461461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F7E7267-F61C-462F-A3F2-67598198575A}"/>
              </a:ext>
            </a:extLst>
          </p:cNvPr>
          <p:cNvSpPr txBox="1"/>
          <p:nvPr/>
        </p:nvSpPr>
        <p:spPr>
          <a:xfrm>
            <a:off x="8705119" y="4614617"/>
            <a:ext cx="8515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 MB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67833-0F9C-446E-B944-3D3FD4589839}"/>
              </a:ext>
            </a:extLst>
          </p:cNvPr>
          <p:cNvSpPr txBox="1"/>
          <p:nvPr/>
        </p:nvSpPr>
        <p:spPr>
          <a:xfrm>
            <a:off x="5528839" y="1635708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4359A25-40DB-46F6-8C57-B5E786D400AB}"/>
              </a:ext>
            </a:extLst>
          </p:cNvPr>
          <p:cNvSpPr txBox="1"/>
          <p:nvPr/>
        </p:nvSpPr>
        <p:spPr>
          <a:xfrm>
            <a:off x="1938695" y="3941180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E7C5AD9-A8AA-4F3F-8FA1-F3A377420937}"/>
              </a:ext>
            </a:extLst>
          </p:cNvPr>
          <p:cNvSpPr txBox="1"/>
          <p:nvPr/>
        </p:nvSpPr>
        <p:spPr>
          <a:xfrm>
            <a:off x="4339351" y="3951241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2B963B9-3A3F-4806-A079-ED00EE20CDD5}"/>
              </a:ext>
            </a:extLst>
          </p:cNvPr>
          <p:cNvSpPr txBox="1"/>
          <p:nvPr/>
        </p:nvSpPr>
        <p:spPr>
          <a:xfrm>
            <a:off x="6865586" y="3951901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9E3D9F1-7773-4266-9791-221BBB1F5CEE}"/>
              </a:ext>
            </a:extLst>
          </p:cNvPr>
          <p:cNvSpPr txBox="1"/>
          <p:nvPr/>
        </p:nvSpPr>
        <p:spPr>
          <a:xfrm>
            <a:off x="9342567" y="3941180"/>
            <a:ext cx="740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 MB</a:t>
            </a:r>
            <a:endParaRPr lang="en-GB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7B2C7AE-6D10-43E4-B604-16144378B9EA}"/>
              </a:ext>
            </a:extLst>
          </p:cNvPr>
          <p:cNvSpPr/>
          <p:nvPr/>
        </p:nvSpPr>
        <p:spPr>
          <a:xfrm>
            <a:off x="1880885" y="337276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C3AE214E-2B8C-4AF1-ABD9-2567EC26EEF0}"/>
              </a:ext>
            </a:extLst>
          </p:cNvPr>
          <p:cNvSpPr/>
          <p:nvPr/>
        </p:nvSpPr>
        <p:spPr>
          <a:xfrm>
            <a:off x="6807776" y="337276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16E700F6-826A-4EC1-8233-27019AA11BF2}"/>
              </a:ext>
            </a:extLst>
          </p:cNvPr>
          <p:cNvSpPr/>
          <p:nvPr/>
        </p:nvSpPr>
        <p:spPr>
          <a:xfrm>
            <a:off x="9273247" y="3372768"/>
            <a:ext cx="856527" cy="396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F351BA9-26F5-47C9-AC60-DB887925619E}"/>
              </a:ext>
            </a:extLst>
          </p:cNvPr>
          <p:cNvCxnSpPr>
            <a:cxnSpLocks/>
            <a:stCxn id="31" idx="0"/>
            <a:endCxn id="22" idx="2"/>
          </p:cNvCxnSpPr>
          <p:nvPr/>
        </p:nvCxnSpPr>
        <p:spPr>
          <a:xfrm flipV="1">
            <a:off x="2309149" y="2035818"/>
            <a:ext cx="3590144" cy="1336950"/>
          </a:xfrm>
          <a:prstGeom prst="straightConnector1">
            <a:avLst/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9BA5A9C-3713-43C6-92BA-5FA2183C543B}"/>
              </a:ext>
            </a:extLst>
          </p:cNvPr>
          <p:cNvCxnSpPr>
            <a:cxnSpLocks/>
            <a:endCxn id="22" idx="2"/>
          </p:cNvCxnSpPr>
          <p:nvPr/>
        </p:nvCxnSpPr>
        <p:spPr>
          <a:xfrm flipV="1">
            <a:off x="4709805" y="2035818"/>
            <a:ext cx="1189488" cy="1336950"/>
          </a:xfrm>
          <a:prstGeom prst="straightConnector1">
            <a:avLst/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26779E5-32CD-425F-AE5E-A01F25A2A557}"/>
              </a:ext>
            </a:extLst>
          </p:cNvPr>
          <p:cNvCxnSpPr>
            <a:cxnSpLocks/>
            <a:stCxn id="32" idx="0"/>
            <a:endCxn id="22" idx="2"/>
          </p:cNvCxnSpPr>
          <p:nvPr/>
        </p:nvCxnSpPr>
        <p:spPr>
          <a:xfrm flipH="1" flipV="1">
            <a:off x="5899293" y="2035818"/>
            <a:ext cx="1336747" cy="1336950"/>
          </a:xfrm>
          <a:prstGeom prst="straightConnector1">
            <a:avLst/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8099C8C-F900-4B92-B1AE-A15294A112ED}"/>
              </a:ext>
            </a:extLst>
          </p:cNvPr>
          <p:cNvCxnSpPr>
            <a:cxnSpLocks/>
            <a:stCxn id="33" idx="0"/>
            <a:endCxn id="22" idx="2"/>
          </p:cNvCxnSpPr>
          <p:nvPr/>
        </p:nvCxnSpPr>
        <p:spPr>
          <a:xfrm flipH="1" flipV="1">
            <a:off x="5899293" y="2035818"/>
            <a:ext cx="3802218" cy="1336950"/>
          </a:xfrm>
          <a:prstGeom prst="straightConnector1">
            <a:avLst/>
          </a:prstGeom>
          <a:ln w="38100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44986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railer - Meteora Galaxy Invaders (Alien Shooter Game)">
            <a:hlinkClick r:id="" action="ppaction://media"/>
            <a:extLst>
              <a:ext uri="{FF2B5EF4-FFF2-40B4-BE49-F238E27FC236}">
                <a16:creationId xmlns:a16="http://schemas.microsoft.com/office/drawing/2014/main" id="{EBD92A51-571E-4732-8C41-C157F6AAA64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257" end="66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5602" y="2344243"/>
            <a:ext cx="5657341" cy="3182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75CB72-F3AA-4688-88AE-FB3D37428642}"/>
              </a:ext>
            </a:extLst>
          </p:cNvPr>
          <p:cNvSpPr txBox="1"/>
          <p:nvPr/>
        </p:nvSpPr>
        <p:spPr>
          <a:xfrm>
            <a:off x="6822255" y="1286405"/>
            <a:ext cx="4841902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GAME DEVELOPMENT</a:t>
            </a:r>
          </a:p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a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computer game </a:t>
            </a:r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a large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number of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similar objects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(bullets, enemy ships etc.)</a:t>
            </a:r>
          </a:p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DON’T WANT TO USE 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DIFFERENT OBJECTS</a:t>
            </a:r>
            <a:b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WHEN DEALING WITH 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THE SAME PARTICLE</a:t>
            </a:r>
          </a:p>
          <a:p>
            <a:pPr algn="ctr"/>
            <a:endParaRPr lang="hu-HU" sz="24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flyweight pattern</a:t>
            </a:r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extremely useful !!!</a:t>
            </a:r>
          </a:p>
        </p:txBody>
      </p:sp>
    </p:spTree>
    <p:extLst>
      <p:ext uri="{BB962C8B-B14F-4D97-AF65-F5344CB8AC3E}">
        <p14:creationId xmlns:p14="http://schemas.microsoft.com/office/powerpoint/2010/main" val="3163901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09194186-F204-454E-9714-2F4B1986026F}"/>
              </a:ext>
            </a:extLst>
          </p:cNvPr>
          <p:cNvSpPr/>
          <p:nvPr/>
        </p:nvSpPr>
        <p:spPr>
          <a:xfrm>
            <a:off x="2163790" y="2328403"/>
            <a:ext cx="7864420" cy="220119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flyweight is an object that 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minimizes memory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 usage by sharing as much data as possible with other similar objects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endParaRPr lang="en-GB" sz="2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215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45332E-1552-4AE8-B8FB-2AA91813B7E9}"/>
              </a:ext>
            </a:extLst>
          </p:cNvPr>
          <p:cNvSpPr/>
          <p:nvPr/>
        </p:nvSpPr>
        <p:spPr>
          <a:xfrm>
            <a:off x="1840375" y="1909820"/>
            <a:ext cx="2847372" cy="184037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texture of the particles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(image)</a:t>
            </a:r>
          </a:p>
          <a:p>
            <a:pPr algn="ctr"/>
            <a:endParaRPr lang="hu-H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width and height</a:t>
            </a:r>
          </a:p>
          <a:p>
            <a:pPr algn="ctr"/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367436E-3A46-4A9F-B857-04706D8DE177}"/>
              </a:ext>
            </a:extLst>
          </p:cNvPr>
          <p:cNvSpPr/>
          <p:nvPr/>
        </p:nvSpPr>
        <p:spPr>
          <a:xfrm>
            <a:off x="5127585" y="1846159"/>
            <a:ext cx="694481" cy="199084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56167-02F7-4A0F-9897-2B8966BC4333}"/>
              </a:ext>
            </a:extLst>
          </p:cNvPr>
          <p:cNvSpPr txBox="1"/>
          <p:nvPr/>
        </p:nvSpPr>
        <p:spPr>
          <a:xfrm>
            <a:off x="6369936" y="1860511"/>
            <a:ext cx="470840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features</a:t>
            </a:r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parameters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objects that are the same</a:t>
            </a:r>
          </a:p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constant data associated with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class or object is the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intrinsic state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F8FC06-BB08-40B8-8B8D-900AD24D1AB2}"/>
              </a:ext>
            </a:extLst>
          </p:cNvPr>
          <p:cNvSpPr/>
          <p:nvPr/>
        </p:nvSpPr>
        <p:spPr>
          <a:xfrm>
            <a:off x="1840375" y="4351298"/>
            <a:ext cx="2847372" cy="184037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speed and position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particles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EE8560C-4D0B-49C6-AEB1-632D9B5A8ACE}"/>
              </a:ext>
            </a:extLst>
          </p:cNvPr>
          <p:cNvSpPr/>
          <p:nvPr/>
        </p:nvSpPr>
        <p:spPr>
          <a:xfrm>
            <a:off x="5127585" y="4287637"/>
            <a:ext cx="694481" cy="199084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37632F-5345-4139-9BEA-AD42BBC60002}"/>
              </a:ext>
            </a:extLst>
          </p:cNvPr>
          <p:cNvSpPr txBox="1"/>
          <p:nvPr/>
        </p:nvSpPr>
        <p:spPr>
          <a:xfrm>
            <a:off x="6512042" y="4498759"/>
            <a:ext cx="403065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parameters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objects that are unique</a:t>
            </a:r>
          </a:p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are called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extrinsic state</a:t>
            </a:r>
          </a:p>
        </p:txBody>
      </p:sp>
    </p:spTree>
    <p:extLst>
      <p:ext uri="{BB962C8B-B14F-4D97-AF65-F5344CB8AC3E}">
        <p14:creationId xmlns:p14="http://schemas.microsoft.com/office/powerpoint/2010/main" val="32210289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Open/Closed Principle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(SOLID PRINCIPLES)</a:t>
            </a:r>
          </a:p>
        </p:txBody>
      </p:sp>
    </p:spTree>
    <p:extLst>
      <p:ext uri="{BB962C8B-B14F-4D97-AF65-F5344CB8AC3E}">
        <p14:creationId xmlns:p14="http://schemas.microsoft.com/office/powerpoint/2010/main" val="680949847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45332E-1552-4AE8-B8FB-2AA91813B7E9}"/>
              </a:ext>
            </a:extLst>
          </p:cNvPr>
          <p:cNvSpPr/>
          <p:nvPr/>
        </p:nvSpPr>
        <p:spPr>
          <a:xfrm>
            <a:off x="1840375" y="1909820"/>
            <a:ext cx="2847372" cy="184037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texture of the particles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(image)</a:t>
            </a:r>
          </a:p>
          <a:p>
            <a:pPr algn="ctr"/>
            <a:endParaRPr lang="hu-H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width and height</a:t>
            </a:r>
          </a:p>
          <a:p>
            <a:pPr algn="ctr"/>
            <a:endParaRPr lang="en-GB" dirty="0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1367436E-3A46-4A9F-B857-04706D8DE177}"/>
              </a:ext>
            </a:extLst>
          </p:cNvPr>
          <p:cNvSpPr/>
          <p:nvPr/>
        </p:nvSpPr>
        <p:spPr>
          <a:xfrm>
            <a:off x="5127585" y="1846159"/>
            <a:ext cx="694481" cy="199084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156167-02F7-4A0F-9897-2B8966BC4333}"/>
              </a:ext>
            </a:extLst>
          </p:cNvPr>
          <p:cNvSpPr txBox="1"/>
          <p:nvPr/>
        </p:nvSpPr>
        <p:spPr>
          <a:xfrm>
            <a:off x="6369936" y="1860511"/>
            <a:ext cx="470840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features</a:t>
            </a:r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parameters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objects that are the same</a:t>
            </a:r>
          </a:p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constant data associated with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class or object is the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intrinsic state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F8FC06-BB08-40B8-8B8D-900AD24D1AB2}"/>
              </a:ext>
            </a:extLst>
          </p:cNvPr>
          <p:cNvSpPr/>
          <p:nvPr/>
        </p:nvSpPr>
        <p:spPr>
          <a:xfrm>
            <a:off x="1840375" y="4351298"/>
            <a:ext cx="2847372" cy="184037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speed and position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particles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9EE8560C-4D0B-49C6-AEB1-632D9B5A8ACE}"/>
              </a:ext>
            </a:extLst>
          </p:cNvPr>
          <p:cNvSpPr/>
          <p:nvPr/>
        </p:nvSpPr>
        <p:spPr>
          <a:xfrm>
            <a:off x="5127585" y="4287637"/>
            <a:ext cx="694481" cy="1990846"/>
          </a:xfrm>
          <a:prstGeom prst="rightBrac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37632F-5345-4139-9BEA-AD42BBC60002}"/>
              </a:ext>
            </a:extLst>
          </p:cNvPr>
          <p:cNvSpPr txBox="1"/>
          <p:nvPr/>
        </p:nvSpPr>
        <p:spPr>
          <a:xfrm>
            <a:off x="6608142" y="4671320"/>
            <a:ext cx="42319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FLYWEIGHT PATTERN SUGGESTS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NOT TO STORE THESE FEATURES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 THE GIVEN OBJECT !!!</a:t>
            </a:r>
          </a:p>
        </p:txBody>
      </p:sp>
    </p:spTree>
    <p:extLst>
      <p:ext uri="{BB962C8B-B14F-4D97-AF65-F5344CB8AC3E}">
        <p14:creationId xmlns:p14="http://schemas.microsoft.com/office/powerpoint/2010/main" val="322764063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45332E-1552-4AE8-B8FB-2AA91813B7E9}"/>
              </a:ext>
            </a:extLst>
          </p:cNvPr>
          <p:cNvSpPr/>
          <p:nvPr/>
        </p:nvSpPr>
        <p:spPr>
          <a:xfrm>
            <a:off x="1840375" y="1909820"/>
            <a:ext cx="2847372" cy="184037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texture of the particles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(image)</a:t>
            </a:r>
          </a:p>
          <a:p>
            <a:pPr algn="ctr"/>
            <a:endParaRPr lang="hu-H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width and height</a:t>
            </a:r>
          </a:p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CD9D38-2AE5-4E55-A051-B5E17FD4674D}"/>
              </a:ext>
            </a:extLst>
          </p:cNvPr>
          <p:cNvSpPr txBox="1"/>
          <p:nvPr/>
        </p:nvSpPr>
        <p:spPr>
          <a:xfrm>
            <a:off x="5344447" y="3468400"/>
            <a:ext cx="36604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objects storing the instrinsic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states exclusively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called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flyweights</a:t>
            </a:r>
          </a:p>
        </p:txBody>
      </p:sp>
    </p:spTree>
    <p:extLst>
      <p:ext uri="{BB962C8B-B14F-4D97-AF65-F5344CB8AC3E}">
        <p14:creationId xmlns:p14="http://schemas.microsoft.com/office/powerpoint/2010/main" val="411246674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445332E-1552-4AE8-B8FB-2AA91813B7E9}"/>
              </a:ext>
            </a:extLst>
          </p:cNvPr>
          <p:cNvSpPr/>
          <p:nvPr/>
        </p:nvSpPr>
        <p:spPr>
          <a:xfrm>
            <a:off x="1840375" y="1909820"/>
            <a:ext cx="2847372" cy="184037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texture of the particles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(image)</a:t>
            </a:r>
          </a:p>
          <a:p>
            <a:pPr algn="ctr"/>
            <a:endParaRPr lang="hu-HU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width and height</a:t>
            </a:r>
          </a:p>
          <a:p>
            <a:pPr algn="ctr"/>
            <a:endParaRPr lang="en-GB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7A0D6E-8206-48F2-A26B-1C409BC5D91A}"/>
              </a:ext>
            </a:extLst>
          </p:cNvPr>
          <p:cNvSpPr/>
          <p:nvPr/>
        </p:nvSpPr>
        <p:spPr>
          <a:xfrm flipH="1" flipV="1">
            <a:off x="1585732" y="1591187"/>
            <a:ext cx="3504072" cy="2477378"/>
          </a:xfrm>
          <a:prstGeom prst="ellipse">
            <a:avLst/>
          </a:prstGeom>
          <a:noFill/>
          <a:ln w="1428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CD9D38-2AE5-4E55-A051-B5E17FD4674D}"/>
              </a:ext>
            </a:extLst>
          </p:cNvPr>
          <p:cNvSpPr txBox="1"/>
          <p:nvPr/>
        </p:nvSpPr>
        <p:spPr>
          <a:xfrm>
            <a:off x="5344447" y="3468400"/>
            <a:ext cx="36604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objects storing the instrinsic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states exclusively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called </a:t>
            </a:r>
            <a:r>
              <a:rPr lang="hu-HU" sz="24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flyweights</a:t>
            </a:r>
          </a:p>
        </p:txBody>
      </p:sp>
    </p:spTree>
    <p:extLst>
      <p:ext uri="{BB962C8B-B14F-4D97-AF65-F5344CB8AC3E}">
        <p14:creationId xmlns:p14="http://schemas.microsoft.com/office/powerpoint/2010/main" val="12251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4" animBg="1"/>
    </p:bld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Flyweight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will happen to the extrinsic states?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store them in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data structure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usually a simple one-dimensional array data structure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items will be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delegated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draw()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 to paint the entitites to the canvas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943427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Adapter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3751559170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Adapter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adapter pattern?</a:t>
            </a:r>
            <a:endParaRPr lang="en-GB" b="1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several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incompatible classes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interfaces in software engineering 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because of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legacy code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frequently changing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API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957180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Adapter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7B9006B-64CC-42C3-9579-48CBF3ACF47D}"/>
              </a:ext>
            </a:extLst>
          </p:cNvPr>
          <p:cNvSpPr/>
          <p:nvPr/>
        </p:nvSpPr>
        <p:spPr>
          <a:xfrm>
            <a:off x="2163790" y="2328403"/>
            <a:ext cx="7864420" cy="220119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 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adapter pattern 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allows objects with incompatible interfaces to collaborate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and work together. 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is often used to make existing classes work with others without modifying their source code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.”</a:t>
            </a:r>
            <a:endParaRPr lang="en-GB" sz="24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515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Adapter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070BC59-0CC0-4796-88A8-EDE85D101585}"/>
              </a:ext>
            </a:extLst>
          </p:cNvPr>
          <p:cNvSpPr/>
          <p:nvPr/>
        </p:nvSpPr>
        <p:spPr>
          <a:xfrm>
            <a:off x="1935379" y="1576237"/>
            <a:ext cx="2286965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</a:t>
            </a:r>
          </a:p>
        </p:txBody>
      </p:sp>
      <p:sp>
        <p:nvSpPr>
          <p:cNvPr id="6" name="Cloud 5">
            <a:extLst>
              <a:ext uri="{FF2B5EF4-FFF2-40B4-BE49-F238E27FC236}">
                <a16:creationId xmlns:a16="http://schemas.microsoft.com/office/drawing/2014/main" id="{E5ED1628-0ED0-4635-811A-AAB2F857C007}"/>
              </a:ext>
            </a:extLst>
          </p:cNvPr>
          <p:cNvSpPr/>
          <p:nvPr/>
        </p:nvSpPr>
        <p:spPr>
          <a:xfrm>
            <a:off x="1157465" y="4128238"/>
            <a:ext cx="3935395" cy="2305650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CF59766-0C36-414D-A7E8-B64D49408582}"/>
              </a:ext>
            </a:extLst>
          </p:cNvPr>
          <p:cNvSpPr/>
          <p:nvPr/>
        </p:nvSpPr>
        <p:spPr>
          <a:xfrm>
            <a:off x="2082476" y="4872104"/>
            <a:ext cx="1970591" cy="590309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FFFF00"/>
                </a:solidFill>
              </a:rPr>
              <a:t>LEGACY CODE </a:t>
            </a:r>
          </a:p>
          <a:p>
            <a:pPr algn="ctr"/>
            <a:r>
              <a:rPr lang="hu-HU" b="1" dirty="0">
                <a:solidFill>
                  <a:srgbClr val="FFFF00"/>
                </a:solidFill>
              </a:rPr>
              <a:t>WITH CSV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3DA0229-5C01-4440-93DD-CB408EB9C3BC}"/>
              </a:ext>
            </a:extLst>
          </p:cNvPr>
          <p:cNvSpPr/>
          <p:nvPr/>
        </p:nvSpPr>
        <p:spPr>
          <a:xfrm>
            <a:off x="8779358" y="1576237"/>
            <a:ext cx="2586980" cy="132556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rgbClr val="0070C0"/>
                </a:solidFill>
              </a:rPr>
              <a:t>API or framework</a:t>
            </a:r>
          </a:p>
          <a:p>
            <a:pPr algn="ctr"/>
            <a:r>
              <a:rPr lang="hu-HU" b="1" dirty="0">
                <a:solidFill>
                  <a:srgbClr val="0070C0"/>
                </a:solidFill>
              </a:rPr>
              <a:t>using XML</a:t>
            </a:r>
          </a:p>
        </p:txBody>
      </p:sp>
      <p:sp>
        <p:nvSpPr>
          <p:cNvPr id="16" name="Arrow: Up-Down 15">
            <a:extLst>
              <a:ext uri="{FF2B5EF4-FFF2-40B4-BE49-F238E27FC236}">
                <a16:creationId xmlns:a16="http://schemas.microsoft.com/office/drawing/2014/main" id="{C590FEBF-5293-4854-87CD-C9BC510171C1}"/>
              </a:ext>
            </a:extLst>
          </p:cNvPr>
          <p:cNvSpPr/>
          <p:nvPr/>
        </p:nvSpPr>
        <p:spPr>
          <a:xfrm rot="5400000">
            <a:off x="4994696" y="1770505"/>
            <a:ext cx="651075" cy="93702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Arrow: Up-Down 16">
            <a:extLst>
              <a:ext uri="{FF2B5EF4-FFF2-40B4-BE49-F238E27FC236}">
                <a16:creationId xmlns:a16="http://schemas.microsoft.com/office/drawing/2014/main" id="{AE54D752-1EEC-4E19-B7F0-A07A10B5BA62}"/>
              </a:ext>
            </a:extLst>
          </p:cNvPr>
          <p:cNvSpPr/>
          <p:nvPr/>
        </p:nvSpPr>
        <p:spPr>
          <a:xfrm rot="10800000">
            <a:off x="2742233" y="3094632"/>
            <a:ext cx="651075" cy="93702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C4804B-FA45-4D5E-944B-24366E356733}"/>
              </a:ext>
            </a:extLst>
          </p:cNvPr>
          <p:cNvSpPr txBox="1"/>
          <p:nvPr/>
        </p:nvSpPr>
        <p:spPr>
          <a:xfrm>
            <a:off x="5189618" y="3748719"/>
            <a:ext cx="642874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several applictions out there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relying heavily on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legacy code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may be several features that can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not be used in the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exact same way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NEED ADAPTER PATTERN TO MAKE THESE COMPATIBLE</a:t>
            </a:r>
            <a:endParaRPr lang="en-GB" sz="20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Arrow: Up-Down 9">
            <a:extLst>
              <a:ext uri="{FF2B5EF4-FFF2-40B4-BE49-F238E27FC236}">
                <a16:creationId xmlns:a16="http://schemas.microsoft.com/office/drawing/2014/main" id="{EC1B5EFD-74A1-4E48-9114-ECC4BEC18760}"/>
              </a:ext>
            </a:extLst>
          </p:cNvPr>
          <p:cNvSpPr/>
          <p:nvPr/>
        </p:nvSpPr>
        <p:spPr>
          <a:xfrm rot="5400000">
            <a:off x="7609943" y="1770505"/>
            <a:ext cx="651075" cy="937026"/>
          </a:xfrm>
          <a:prstGeom prst="up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4C6FA71-CBC4-4A91-8A45-822871E49FDB}"/>
              </a:ext>
            </a:extLst>
          </p:cNvPr>
          <p:cNvSpPr/>
          <p:nvPr/>
        </p:nvSpPr>
        <p:spPr>
          <a:xfrm>
            <a:off x="6418123" y="1129420"/>
            <a:ext cx="532660" cy="22191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600" b="1" dirty="0">
                <a:solidFill>
                  <a:srgbClr val="0070C0"/>
                </a:solidFill>
              </a:rPr>
              <a:t>A</a:t>
            </a:r>
            <a:br>
              <a:rPr lang="hu-HU" sz="1600" b="1" dirty="0">
                <a:solidFill>
                  <a:srgbClr val="0070C0"/>
                </a:solidFill>
              </a:rPr>
            </a:br>
            <a:r>
              <a:rPr lang="hu-HU" sz="1600" b="1" dirty="0">
                <a:solidFill>
                  <a:srgbClr val="0070C0"/>
                </a:solidFill>
              </a:rPr>
              <a:t>D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A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P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T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E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R</a:t>
            </a:r>
            <a:endParaRPr lang="en-GB" sz="1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758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MVC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394709386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model-view-controller (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MVC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pattern was first introduced back in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1987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 the Smalltalk programming language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was used for desktop applications with user interface components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but it is still popular for designing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web applications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 well ...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867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the motivation behind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principles?</a:t>
            </a:r>
          </a:p>
          <a:p>
            <a:pPr marL="0" indent="0">
              <a:buNone/>
            </a:pPr>
            <a:endParaRPr lang="hu-HU" dirty="0">
              <a:solidFill>
                <a:srgbClr val="FF9999"/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UNFORTUNATELY DURING SOFTWARE DEVELOPMENT THERE </a:t>
            </a: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WILL BE SEVERAL CHANGES AND UPDATES !!!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 application should take care of the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frequent changes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are done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during the development and the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maintenance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phas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 example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adding new features</a:t>
            </a:r>
          </a:p>
        </p:txBody>
      </p:sp>
    </p:spTree>
    <p:extLst>
      <p:ext uri="{BB962C8B-B14F-4D97-AF65-F5344CB8AC3E}">
        <p14:creationId xmlns:p14="http://schemas.microsoft.com/office/powerpoint/2010/main" val="283235006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C866C9-3E63-40EA-A0A6-2FC725BFA526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includes all the data and its related logic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(data access objects, model classes, databases etc.)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211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C866C9-3E63-40EA-A0A6-2FC725BFA526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includes all the data and its related logic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(data access objects, model classes, databases etc.)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959371F-9EE3-4C8D-8C0D-329D787ED990}"/>
              </a:ext>
            </a:extLst>
          </p:cNvPr>
          <p:cNvSpPr/>
          <p:nvPr/>
        </p:nvSpPr>
        <p:spPr>
          <a:xfrm>
            <a:off x="2349623" y="3529229"/>
            <a:ext cx="7492753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VIEW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handles user interactions (GUI) and presents the data to the user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 interface related components: buttons, text fields etc.)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483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8C866C9-3E63-40EA-A0A6-2FC725BFA526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includes all the data and its related logic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(data access objects, model classes, databases etc.)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959371F-9EE3-4C8D-8C0D-329D787ED990}"/>
              </a:ext>
            </a:extLst>
          </p:cNvPr>
          <p:cNvSpPr/>
          <p:nvPr/>
        </p:nvSpPr>
        <p:spPr>
          <a:xfrm>
            <a:off x="2349623" y="3529229"/>
            <a:ext cx="7492753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VIEW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handles user interactions (GUI) and presents the data to the user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(user interface related components: buttons, text fields etc.)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DC5445C-ADFB-4997-9B86-B326CF5FCAF5}"/>
              </a:ext>
            </a:extLst>
          </p:cNvPr>
          <p:cNvSpPr/>
          <p:nvPr/>
        </p:nvSpPr>
        <p:spPr>
          <a:xfrm>
            <a:off x="4153269" y="5167311"/>
            <a:ext cx="7492753" cy="132556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CONTROLLER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abstract layer between the view and the model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790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loud 13">
            <a:extLst>
              <a:ext uri="{FF2B5EF4-FFF2-40B4-BE49-F238E27FC236}">
                <a16:creationId xmlns:a16="http://schemas.microsoft.com/office/drawing/2014/main" id="{E787C5FB-A796-42EB-BEE5-866B172470F1}"/>
              </a:ext>
            </a:extLst>
          </p:cNvPr>
          <p:cNvSpPr/>
          <p:nvPr/>
        </p:nvSpPr>
        <p:spPr>
          <a:xfrm>
            <a:off x="7487855" y="2132103"/>
            <a:ext cx="3935395" cy="3822381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C7C2198-04B7-44D7-A2A1-333FB1E090E9}"/>
              </a:ext>
            </a:extLst>
          </p:cNvPr>
          <p:cNvSpPr/>
          <p:nvPr/>
        </p:nvSpPr>
        <p:spPr>
          <a:xfrm>
            <a:off x="8488608" y="2875101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SAVE BUTTON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95808F-0473-457F-A39D-6B475ED41771}"/>
              </a:ext>
            </a:extLst>
          </p:cNvPr>
          <p:cNvSpPr/>
          <p:nvPr/>
        </p:nvSpPr>
        <p:spPr>
          <a:xfrm>
            <a:off x="8488608" y="3714814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UPDATE BUTTON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30B2625-8945-43CA-98C5-7E6FE0709D6C}"/>
              </a:ext>
            </a:extLst>
          </p:cNvPr>
          <p:cNvSpPr/>
          <p:nvPr/>
        </p:nvSpPr>
        <p:spPr>
          <a:xfrm>
            <a:off x="8488608" y="4554527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DELETE BUTTON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EF7B54-DFCD-4130-9A67-F0CD5155A173}"/>
              </a:ext>
            </a:extLst>
          </p:cNvPr>
          <p:cNvSpPr/>
          <p:nvPr/>
        </p:nvSpPr>
        <p:spPr>
          <a:xfrm>
            <a:off x="1365107" y="2895915"/>
            <a:ext cx="2337786" cy="22191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APPLICATION</a:t>
            </a:r>
          </a:p>
          <a:p>
            <a:pPr algn="ctr"/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(business logic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the model)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4629CC5F-10EA-4F83-BAC1-999E87B7A09A}"/>
              </a:ext>
            </a:extLst>
          </p:cNvPr>
          <p:cNvSpPr/>
          <p:nvPr/>
        </p:nvSpPr>
        <p:spPr>
          <a:xfrm rot="5400000">
            <a:off x="5415168" y="2943758"/>
            <a:ext cx="538976" cy="2337786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8099796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loud 13">
            <a:extLst>
              <a:ext uri="{FF2B5EF4-FFF2-40B4-BE49-F238E27FC236}">
                <a16:creationId xmlns:a16="http://schemas.microsoft.com/office/drawing/2014/main" id="{E787C5FB-A796-42EB-BEE5-866B172470F1}"/>
              </a:ext>
            </a:extLst>
          </p:cNvPr>
          <p:cNvSpPr/>
          <p:nvPr/>
        </p:nvSpPr>
        <p:spPr>
          <a:xfrm>
            <a:off x="7487855" y="2132103"/>
            <a:ext cx="3935395" cy="3822381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C7C2198-04B7-44D7-A2A1-333FB1E090E9}"/>
              </a:ext>
            </a:extLst>
          </p:cNvPr>
          <p:cNvSpPr/>
          <p:nvPr/>
        </p:nvSpPr>
        <p:spPr>
          <a:xfrm>
            <a:off x="8488608" y="2875101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SAVE BUTTON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D95808F-0473-457F-A39D-6B475ED41771}"/>
              </a:ext>
            </a:extLst>
          </p:cNvPr>
          <p:cNvSpPr/>
          <p:nvPr/>
        </p:nvSpPr>
        <p:spPr>
          <a:xfrm>
            <a:off x="8488608" y="3714814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UPDATE BUTTON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30B2625-8945-43CA-98C5-7E6FE0709D6C}"/>
              </a:ext>
            </a:extLst>
          </p:cNvPr>
          <p:cNvSpPr/>
          <p:nvPr/>
        </p:nvSpPr>
        <p:spPr>
          <a:xfrm>
            <a:off x="8488608" y="4554527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DELETE BUTTON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5EF7B54-DFCD-4130-9A67-F0CD5155A173}"/>
              </a:ext>
            </a:extLst>
          </p:cNvPr>
          <p:cNvSpPr/>
          <p:nvPr/>
        </p:nvSpPr>
        <p:spPr>
          <a:xfrm>
            <a:off x="1365107" y="2895915"/>
            <a:ext cx="2337786" cy="22191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MODEL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D000E74-8582-4668-835F-F0C48D4F65CC}"/>
              </a:ext>
            </a:extLst>
          </p:cNvPr>
          <p:cNvSpPr/>
          <p:nvPr/>
        </p:nvSpPr>
        <p:spPr>
          <a:xfrm>
            <a:off x="5409507" y="2626427"/>
            <a:ext cx="532660" cy="2972448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600" b="1" dirty="0">
              <a:solidFill>
                <a:srgbClr val="0070C0"/>
              </a:solidFill>
            </a:endParaRP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C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O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N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T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R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O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L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L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E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R</a:t>
            </a:r>
          </a:p>
          <a:p>
            <a:pPr algn="ctr"/>
            <a:endParaRPr lang="en-GB" sz="1600" b="1" dirty="0">
              <a:solidFill>
                <a:srgbClr val="0070C0"/>
              </a:solidFill>
            </a:endParaRPr>
          </a:p>
        </p:txBody>
      </p: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4629CC5F-10EA-4F83-BAC1-999E87B7A09A}"/>
              </a:ext>
            </a:extLst>
          </p:cNvPr>
          <p:cNvSpPr/>
          <p:nvPr/>
        </p:nvSpPr>
        <p:spPr>
          <a:xfrm rot="5400000">
            <a:off x="4272326" y="3646759"/>
            <a:ext cx="538976" cy="931784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Arrow: Up-Down 14">
            <a:extLst>
              <a:ext uri="{FF2B5EF4-FFF2-40B4-BE49-F238E27FC236}">
                <a16:creationId xmlns:a16="http://schemas.microsoft.com/office/drawing/2014/main" id="{858A3B2C-8C3B-4B16-AFEB-AB598B2B8AF7}"/>
              </a:ext>
            </a:extLst>
          </p:cNvPr>
          <p:cNvSpPr/>
          <p:nvPr/>
        </p:nvSpPr>
        <p:spPr>
          <a:xfrm rot="5400000">
            <a:off x="6444832" y="3646759"/>
            <a:ext cx="538976" cy="931784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77399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Model-View-Controller (MVC)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model-view-controller (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MVC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system is easy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decouple the model from the view – we can achieve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loosely coupled software systems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provides a clear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separation of logic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17400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Disadvantages of the MVC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model and the view are decoupled but they are not independent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the model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changes frequently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we have to update the views a well</a:t>
            </a:r>
          </a:p>
          <a:p>
            <a:r>
              <a:rPr lang="hu-HU" b="1" dirty="0">
                <a:solidFill>
                  <a:srgbClr val="FF9999"/>
                </a:solidFill>
              </a:rPr>
              <a:t>BUT THE VIEW (GRAPHICAL DISPLAY) TAKES SOME TIME TO RENDER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modern web applications or smartphone applications there are an enormous number of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interactions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why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MVVM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architecture is more and more popular – this is the case with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AngularJS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5553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30312"/>
            <a:ext cx="10515600" cy="487997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changes in the existing code should be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minimized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t's assumed that the existing code is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already unit tested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changes in already written code might affect the existing functionality in an unwanted manner.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4D3AC0-ABEB-4490-B5CF-FBFCB94AC86C}"/>
              </a:ext>
            </a:extLst>
          </p:cNvPr>
          <p:cNvSpPr txBox="1"/>
          <p:nvPr/>
        </p:nvSpPr>
        <p:spPr>
          <a:xfrm>
            <a:off x="2890108" y="4811700"/>
            <a:ext cx="23374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implementing </a:t>
            </a:r>
          </a:p>
          <a:p>
            <a:pPr algn="ctr"/>
            <a:r>
              <a:rPr lang="hu-HU" sz="20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classes and modules</a:t>
            </a:r>
            <a:endParaRPr lang="en-GB" sz="2000" b="1" i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91DE47-E1D4-4172-8F66-A499F6000E16}"/>
              </a:ext>
            </a:extLst>
          </p:cNvPr>
          <p:cNvSpPr txBox="1"/>
          <p:nvPr/>
        </p:nvSpPr>
        <p:spPr>
          <a:xfrm>
            <a:off x="6972678" y="4811700"/>
            <a:ext cx="2280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testing the modules</a:t>
            </a:r>
          </a:p>
          <a:p>
            <a:pPr algn="ctr"/>
            <a:r>
              <a:rPr lang="hu-HU" sz="2000" b="1" i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(unit tests)</a:t>
            </a: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85778FE1-A764-4469-8BFF-A4B1474876F1}"/>
              </a:ext>
            </a:extLst>
          </p:cNvPr>
          <p:cNvSpPr/>
          <p:nvPr/>
        </p:nvSpPr>
        <p:spPr>
          <a:xfrm rot="16200000">
            <a:off x="5770028" y="2166602"/>
            <a:ext cx="798990" cy="4221332"/>
          </a:xfrm>
          <a:prstGeom prst="curved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A671EAA8-22B1-463B-ACE2-56E2948ACEC5}"/>
              </a:ext>
            </a:extLst>
          </p:cNvPr>
          <p:cNvSpPr/>
          <p:nvPr/>
        </p:nvSpPr>
        <p:spPr>
          <a:xfrm rot="5400000">
            <a:off x="5723139" y="3943352"/>
            <a:ext cx="798990" cy="4221332"/>
          </a:xfrm>
          <a:prstGeom prst="curvedLef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7469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pen closed principle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states that the design and writing of the code should be done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a way that new functionality should be added with minimum changes in the existing code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SHOULD KEEP AS MUCH EXISTING CODE</a:t>
            </a:r>
            <a:endParaRPr lang="hu-HU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0" indent="0" algn="ctr">
              <a:buNone/>
            </a:pPr>
            <a:r>
              <a:rPr lang="en-GB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UNCHANGED AS POSSIBLE </a:t>
            </a:r>
            <a:endParaRPr lang="hu-HU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572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„S</a:t>
            </a:r>
            <a:r>
              <a:rPr lang="en-GB" sz="24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oftware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entities should be open for extension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,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 but closed for modification</a:t>
            </a:r>
            <a:r>
              <a:rPr lang="hu-HU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”</a:t>
            </a:r>
            <a:endParaRPr lang="hu-HU" sz="2400" b="0" i="1" dirty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2797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entities should be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open for extension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closed for modification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have to design every new module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such that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we add a new 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behavior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then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 not have to change the existing modules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CLOSELY RELATED TO SINGLE RESONSIBILITY PRINCIPLE</a:t>
            </a:r>
          </a:p>
          <a:p>
            <a:pPr marL="0" indent="0" algn="ctr">
              <a:buNone/>
            </a:pP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class should not extend an other class explicitly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we should define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common interface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instead</a:t>
            </a: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change the classes at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runtime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due t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common interface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138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/C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71EABF-9995-401F-95E9-CA4A041DEF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86" y="1600201"/>
            <a:ext cx="4721558" cy="47215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39B7D5-18FF-4EC9-9356-CB994F8A5722}"/>
              </a:ext>
            </a:extLst>
          </p:cNvPr>
          <p:cNvSpPr txBox="1"/>
          <p:nvPr/>
        </p:nvSpPr>
        <p:spPr>
          <a:xfrm>
            <a:off x="6307403" y="2665456"/>
            <a:ext cx="37510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PROGRESS DIALOGS</a:t>
            </a:r>
          </a:p>
          <a:p>
            <a:pPr algn="ctr"/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want to show a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progress dialog</a:t>
            </a:r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can due to some download or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loading of some music etc ...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want to decide at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runtime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why we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want to show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dialog</a:t>
            </a:r>
          </a:p>
        </p:txBody>
      </p:sp>
    </p:spTree>
    <p:extLst>
      <p:ext uri="{BB962C8B-B14F-4D97-AF65-F5344CB8AC3E}">
        <p14:creationId xmlns:p14="http://schemas.microsoft.com/office/powerpoint/2010/main" val="3014085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Open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Closed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important design patterns that can guarantee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open closed 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not violated: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</a:t>
            </a:r>
          </a:p>
          <a:p>
            <a:pPr marL="0" indent="0">
              <a:buNone/>
            </a:pP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1.)</a:t>
            </a: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strategy pattern</a:t>
            </a:r>
          </a:p>
          <a:p>
            <a:pPr marL="0" indent="0">
              <a:buNone/>
            </a:pPr>
            <a:endParaRPr lang="hu-HU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	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2.)</a:t>
            </a: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template pattern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F0AA7-8FA8-4FC5-AED1-ECCEC76AEC0E}"/>
              </a:ext>
            </a:extLst>
          </p:cNvPr>
          <p:cNvSpPr txBox="1"/>
          <p:nvPr/>
        </p:nvSpPr>
        <p:spPr>
          <a:xfrm>
            <a:off x="7776781" y="3633187"/>
            <a:ext cx="181088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 principles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the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specifications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the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desing patterns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the concrete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implementations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852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software engineering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an acronym for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design principles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why to use design patterns?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aim of design patterns is to make software design more understandabe and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maintainable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principles are mainly promoted by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Robert C. Martin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 his book back in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2000</a:t>
            </a:r>
          </a:p>
        </p:txBody>
      </p:sp>
    </p:spTree>
    <p:extLst>
      <p:ext uri="{BB962C8B-B14F-4D97-AF65-F5344CB8AC3E}">
        <p14:creationId xmlns:p14="http://schemas.microsoft.com/office/powerpoint/2010/main" val="653514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(SOLID PRINCIPLES)</a:t>
            </a:r>
          </a:p>
        </p:txBody>
      </p:sp>
    </p:spTree>
    <p:extLst>
      <p:ext uri="{BB962C8B-B14F-4D97-AF65-F5344CB8AC3E}">
        <p14:creationId xmlns:p14="http://schemas.microsoft.com/office/powerpoint/2010/main" val="2981210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the motivation behind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Liskov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</a:p>
          <a:p>
            <a:pPr marL="0" indent="0">
              <a:buNone/>
            </a:pPr>
            <a:endParaRPr lang="hu-HU" dirty="0">
              <a:solidFill>
                <a:srgbClr val="FF9999"/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USUALLY CREATE CLASS HIERARCHIES DURING </a:t>
            </a: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THE APPLICATION DEVELOPMENT</a:t>
            </a:r>
          </a:p>
          <a:p>
            <a:pPr marL="0" indent="0" algn="ctr">
              <a:buNone/>
            </a:pP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extend some classes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creating some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derived classes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 would be great if the new derived classed would work as well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without replacing the functionality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classes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therwise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 new classes can produce undesired effects when they are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used in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existing program modules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67817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hu-HU" sz="24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</a:t>
            </a:r>
            <a:r>
              <a:rPr lang="en-GB" sz="2400" i="1" dirty="0" err="1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bjects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of a superclass shall be replaceable with objects of its subclasses </a:t>
            </a:r>
            <a:r>
              <a:rPr lang="en-GB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without breaking </a:t>
            </a:r>
            <a:r>
              <a:rPr lang="en-GB" sz="240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the application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512012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objects of a superclass shall be replaceable with objects of its subclasses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without breaking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the application</a:t>
            </a:r>
            <a:endParaRPr lang="hu-HU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requires the objects of your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subclasses to behave in the same way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as the objects of your superclass</a:t>
            </a:r>
            <a:endParaRPr lang="hu-HU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child classes should never break the parent class type definition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SUBTYPES MUST BE SUBSTITUTABLE FOR THEIR BASE TYPES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derived types must be completely substitutable for their base types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0705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E072C0A-CF07-4A94-AD58-A11F91BF6679}"/>
              </a:ext>
            </a:extLst>
          </p:cNvPr>
          <p:cNvSpPr/>
          <p:nvPr/>
        </p:nvSpPr>
        <p:spPr>
          <a:xfrm>
            <a:off x="1433745" y="2008573"/>
            <a:ext cx="4070412" cy="166678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ublic class Vehicle {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...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}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7922AAC-EFA5-4678-B25A-218DEE54F092}"/>
              </a:ext>
            </a:extLst>
          </p:cNvPr>
          <p:cNvSpPr/>
          <p:nvPr/>
        </p:nvSpPr>
        <p:spPr>
          <a:xfrm>
            <a:off x="1433745" y="4002118"/>
            <a:ext cx="4088166" cy="16667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ublic class Car extends Vehicle {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...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ED731-57A6-410F-BF7E-8BAA2662C096}"/>
              </a:ext>
            </a:extLst>
          </p:cNvPr>
          <p:cNvSpPr txBox="1"/>
          <p:nvPr/>
        </p:nvSpPr>
        <p:spPr>
          <a:xfrm>
            <a:off x="6803924" y="2008573"/>
            <a:ext cx="414966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SUBSTITUTION PRINCIPLE	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i="1" dirty="0">
                <a:solidFill>
                  <a:srgbClr val="FFC000"/>
                </a:solidFill>
              </a:rPr>
              <a:t>run(Car c) {</a:t>
            </a:r>
          </a:p>
          <a:p>
            <a:r>
              <a:rPr lang="hu-HU" b="1" i="1" dirty="0">
                <a:solidFill>
                  <a:srgbClr val="FFC000"/>
                </a:solidFill>
              </a:rPr>
              <a:t>	            ...</a:t>
            </a:r>
          </a:p>
          <a:p>
            <a:r>
              <a:rPr lang="hu-HU" b="1" i="1" dirty="0">
                <a:solidFill>
                  <a:srgbClr val="FFC000"/>
                </a:solidFill>
              </a:rPr>
              <a:t>	}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have to make sure there will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 no problems using the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subtype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original class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not break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functionality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call the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methods anyway</a:t>
            </a:r>
          </a:p>
        </p:txBody>
      </p:sp>
    </p:spTree>
    <p:extLst>
      <p:ext uri="{BB962C8B-B14F-4D97-AF65-F5344CB8AC3E}">
        <p14:creationId xmlns:p14="http://schemas.microsoft.com/office/powerpoint/2010/main" val="3486472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E072C0A-CF07-4A94-AD58-A11F91BF6679}"/>
              </a:ext>
            </a:extLst>
          </p:cNvPr>
          <p:cNvSpPr/>
          <p:nvPr/>
        </p:nvSpPr>
        <p:spPr>
          <a:xfrm>
            <a:off x="1433745" y="2008573"/>
            <a:ext cx="4070412" cy="166678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ublic class Vehicle {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...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}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7922AAC-EFA5-4678-B25A-218DEE54F092}"/>
              </a:ext>
            </a:extLst>
          </p:cNvPr>
          <p:cNvSpPr/>
          <p:nvPr/>
        </p:nvSpPr>
        <p:spPr>
          <a:xfrm>
            <a:off x="1433745" y="4002118"/>
            <a:ext cx="4088166" cy="16667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ublic class Car extends Vehicle {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...</a:t>
            </a:r>
          </a:p>
          <a:p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EED731-57A6-410F-BF7E-8BAA2662C096}"/>
              </a:ext>
            </a:extLst>
          </p:cNvPr>
          <p:cNvSpPr txBox="1"/>
          <p:nvPr/>
        </p:nvSpPr>
        <p:spPr>
          <a:xfrm>
            <a:off x="6803924" y="2008573"/>
            <a:ext cx="414966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SUBSTITUTION PRINCIPLE	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i="1" dirty="0">
                <a:solidFill>
                  <a:srgbClr val="FFC000"/>
                </a:solidFill>
              </a:rPr>
              <a:t>run(Vehicle v) {</a:t>
            </a:r>
          </a:p>
          <a:p>
            <a:r>
              <a:rPr lang="hu-HU" b="1" i="1" dirty="0">
                <a:solidFill>
                  <a:srgbClr val="FFC000"/>
                </a:solidFill>
              </a:rPr>
              <a:t>	            ...</a:t>
            </a:r>
          </a:p>
          <a:p>
            <a:r>
              <a:rPr lang="hu-HU" b="1" i="1" dirty="0">
                <a:solidFill>
                  <a:srgbClr val="FFC000"/>
                </a:solidFill>
              </a:rPr>
              <a:t>	}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have to make sure there will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 no problems using the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subtype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original class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 not break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functionality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call the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methods anyway</a:t>
            </a:r>
          </a:p>
        </p:txBody>
      </p:sp>
    </p:spTree>
    <p:extLst>
      <p:ext uri="{BB962C8B-B14F-4D97-AF65-F5344CB8AC3E}">
        <p14:creationId xmlns:p14="http://schemas.microsoft.com/office/powerpoint/2010/main" val="12608976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L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Liskov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Substitution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important design patterns that can guarantee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Liskov substitution 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not violated: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</a:t>
            </a:r>
          </a:p>
          <a:p>
            <a:pPr marL="0" indent="0">
              <a:buNone/>
            </a:pP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1.)</a:t>
            </a: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strategy pattern</a:t>
            </a:r>
          </a:p>
          <a:p>
            <a:pPr marL="0" indent="0">
              <a:buNone/>
            </a:pPr>
            <a:endParaRPr lang="hu-HU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			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2.)</a:t>
            </a:r>
            <a:r>
              <a:rPr lang="hu-HU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template pattern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F0AA7-8FA8-4FC5-AED1-ECCEC76AEC0E}"/>
              </a:ext>
            </a:extLst>
          </p:cNvPr>
          <p:cNvSpPr txBox="1"/>
          <p:nvPr/>
        </p:nvSpPr>
        <p:spPr>
          <a:xfrm>
            <a:off x="7528283" y="3429000"/>
            <a:ext cx="232563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 principles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not independent of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other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 violation of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Liskov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principle</a:t>
            </a:r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is a latent violation of 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pen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/c</a:t>
            </a:r>
            <a:r>
              <a:rPr lang="en-GB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losed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</a:t>
            </a:r>
            <a:r>
              <a:rPr lang="en-GB" b="1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rinciple</a:t>
            </a:r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359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Interface Segregation Principle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(SOLID PRINCIPLES)</a:t>
            </a:r>
          </a:p>
        </p:txBody>
      </p:sp>
    </p:spTree>
    <p:extLst>
      <p:ext uri="{BB962C8B-B14F-4D97-AF65-F5344CB8AC3E}">
        <p14:creationId xmlns:p14="http://schemas.microsoft.com/office/powerpoint/2010/main" val="3267079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I – Interface Segregation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the motivation behind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 segregation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</a:p>
          <a:p>
            <a:pPr marL="0" indent="0">
              <a:buNone/>
            </a:pPr>
            <a:endParaRPr lang="hu-HU" dirty="0">
              <a:solidFill>
                <a:srgbClr val="FF9999"/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USE SEVERAL INTERFACES OR ABSTRACT CLASSES</a:t>
            </a:r>
            <a:b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 ORDER TO ACHIEVE ABSTRACTION</a:t>
            </a:r>
          </a:p>
          <a:p>
            <a:pPr marL="0" indent="0" algn="ctr">
              <a:buNone/>
            </a:pP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ometimes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we want to implement that interface but just for the sake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some methods defined in by that interface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end up with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fat interfaces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containing more methods than the actual class needs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28317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I – Interface Segregation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hu-HU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</a:t>
            </a:r>
            <a:r>
              <a:rPr lang="hu-HU" sz="2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oftware modules (classes and methods)</a:t>
            </a:r>
            <a:r>
              <a:rPr lang="en-GB" sz="2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 should not be forced to depend upon </a:t>
            </a:r>
            <a:r>
              <a:rPr lang="en-GB" sz="2400" b="1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interfaces</a:t>
            </a:r>
            <a:r>
              <a:rPr lang="en-GB" sz="24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 that they do not use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653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7FA9753-7E7E-4048-BE01-6F988DC9F8AE}"/>
              </a:ext>
            </a:extLst>
          </p:cNvPr>
          <p:cNvSpPr/>
          <p:nvPr/>
        </p:nvSpPr>
        <p:spPr>
          <a:xfrm>
            <a:off x="2214978" y="2095129"/>
            <a:ext cx="7762043" cy="244136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„</a:t>
            </a:r>
            <a:r>
              <a:rPr lang="en-GB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Bad programmers </a:t>
            </a:r>
            <a:r>
              <a:rPr lang="en-GB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worry about the code</a:t>
            </a:r>
            <a:r>
              <a:rPr lang="en-GB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. Good programmers worry about </a:t>
            </a:r>
            <a:r>
              <a:rPr lang="en-GB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data structures </a:t>
            </a:r>
            <a:r>
              <a:rPr lang="en-GB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and their relationships.</a:t>
            </a:r>
            <a:r>
              <a:rPr lang="hu-HU" sz="20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Arial" panose="020B0604020202020204" pitchFamily="34" charset="0"/>
              </a:rPr>
              <a:t>”</a:t>
            </a:r>
          </a:p>
          <a:p>
            <a:pPr algn="ctr"/>
            <a:endParaRPr lang="hu-HU" sz="2000" i="1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</a:endParaRPr>
          </a:p>
          <a:p>
            <a:pPr algn="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</a:rPr>
              <a:t>Linus Tordvalds</a:t>
            </a:r>
            <a:endParaRPr lang="en-GB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6723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I – Interface Segregation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is not good if an interface has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large number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methods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should separate the methods accordingly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 JAVA A GIVEN CLASS MAY IMPLEMENT AS MANY</a:t>
            </a:r>
            <a:b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INTERFACES AS WE WANT (!!!)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no client should be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forced to depend on methods it does not use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is possible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we should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break our interfaces in many smaller ones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so they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better satisfy the exact needs of our clients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4495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Dependency Inversion Principle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(SOLID PRINCIPLES)</a:t>
            </a:r>
          </a:p>
        </p:txBody>
      </p:sp>
    </p:spTree>
    <p:extLst>
      <p:ext uri="{BB962C8B-B14F-4D97-AF65-F5344CB8AC3E}">
        <p14:creationId xmlns:p14="http://schemas.microsoft.com/office/powerpoint/2010/main" val="39629012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the motivation behind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dependency inversion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</a:p>
          <a:p>
            <a:pPr marL="0" indent="0">
              <a:buNone/>
            </a:pPr>
            <a:endParaRPr lang="hu-HU" dirty="0">
              <a:solidFill>
                <a:srgbClr val="FF9999"/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USUALLY THE LOW LEVELS MODULES RELY HEAVILY ON</a:t>
            </a:r>
            <a:br>
              <a:rPr lang="hu-HU" b="1" dirty="0">
                <a:solidFill>
                  <a:srgbClr val="FF9999"/>
                </a:solidFill>
              </a:rPr>
            </a:br>
            <a:r>
              <a:rPr lang="hu-HU" b="1" dirty="0">
                <a:solidFill>
                  <a:srgbClr val="FF9999"/>
                </a:solidFill>
              </a:rPr>
              <a:t>HIGH LEVEL MODULES </a:t>
            </a: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(BOTTOM UP SOFTWARE DEVELOPMENT)</a:t>
            </a:r>
          </a:p>
          <a:p>
            <a:pPr marL="0" indent="0" algn="ctr">
              <a:buNone/>
            </a:pPr>
            <a:endParaRPr lang="hu-HU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implementing an application usually we start with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low level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components 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then we implement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 level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modules that rely on these low level modules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3932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1DC6E8-677D-4891-80A0-D9F51DA0ECB6}"/>
              </a:ext>
            </a:extLst>
          </p:cNvPr>
          <p:cNvSpPr/>
          <p:nvPr/>
        </p:nvSpPr>
        <p:spPr>
          <a:xfrm>
            <a:off x="2902997" y="4856088"/>
            <a:ext cx="2050742" cy="87889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Bluetooth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D4D400-9D83-4DA2-A26E-8E5DD9D3F822}"/>
              </a:ext>
            </a:extLst>
          </p:cNvPr>
          <p:cNvSpPr/>
          <p:nvPr/>
        </p:nvSpPr>
        <p:spPr>
          <a:xfrm>
            <a:off x="5106139" y="4856088"/>
            <a:ext cx="2050742" cy="8788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XML Parser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10A912B-0FF7-4CFC-839E-ED7503ED9605}"/>
              </a:ext>
            </a:extLst>
          </p:cNvPr>
          <p:cNvSpPr/>
          <p:nvPr/>
        </p:nvSpPr>
        <p:spPr>
          <a:xfrm>
            <a:off x="7309281" y="4856088"/>
            <a:ext cx="2050742" cy="87889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E19B7-3F63-479F-875B-FF69CAD02047}"/>
              </a:ext>
            </a:extLst>
          </p:cNvPr>
          <p:cNvSpPr txBox="1"/>
          <p:nvPr/>
        </p:nvSpPr>
        <p:spPr>
          <a:xfrm>
            <a:off x="9768648" y="4616390"/>
            <a:ext cx="18776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are the</a:t>
            </a:r>
          </a:p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low level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modules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specific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implementations</a:t>
            </a:r>
          </a:p>
          <a:p>
            <a:pPr algn="ctr"/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BF4E283-FF1B-4364-A3EA-091D2D0AFA40}"/>
              </a:ext>
            </a:extLst>
          </p:cNvPr>
          <p:cNvSpPr/>
          <p:nvPr/>
        </p:nvSpPr>
        <p:spPr>
          <a:xfrm>
            <a:off x="4433656" y="2221381"/>
            <a:ext cx="3324688" cy="87889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APPLICATION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4C4B57-5F10-49CA-A7E2-315901F5B1F2}"/>
              </a:ext>
            </a:extLst>
          </p:cNvPr>
          <p:cNvSpPr txBox="1"/>
          <p:nvPr/>
        </p:nvSpPr>
        <p:spPr>
          <a:xfrm>
            <a:off x="8762604" y="1922162"/>
            <a:ext cx="19448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high level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depending on the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low level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implementations</a:t>
            </a:r>
          </a:p>
          <a:p>
            <a:pPr algn="ctr"/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AB9DDBBD-9054-4F74-9340-425833B84FFB}"/>
              </a:ext>
            </a:extLst>
          </p:cNvPr>
          <p:cNvSpPr/>
          <p:nvPr/>
        </p:nvSpPr>
        <p:spPr>
          <a:xfrm>
            <a:off x="5847425" y="3446505"/>
            <a:ext cx="497150" cy="1029810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346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High-level modules should not depend on low-level modules. Both should depend on abstractions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777056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47618D0-4C68-410C-9579-52DFD003293E}"/>
              </a:ext>
            </a:extLst>
          </p:cNvPr>
          <p:cNvSpPr/>
          <p:nvPr/>
        </p:nvSpPr>
        <p:spPr>
          <a:xfrm>
            <a:off x="2214978" y="2274903"/>
            <a:ext cx="7762043" cy="23081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</a:t>
            </a:r>
            <a:r>
              <a:rPr lang="en-GB" sz="2400" b="0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Abstractions should not depend on details. Details (concrete implementations) should depend on abstractions</a:t>
            </a:r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451480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1DC6E8-677D-4891-80A0-D9F51DA0ECB6}"/>
              </a:ext>
            </a:extLst>
          </p:cNvPr>
          <p:cNvSpPr/>
          <p:nvPr/>
        </p:nvSpPr>
        <p:spPr>
          <a:xfrm>
            <a:off x="2902997" y="5468647"/>
            <a:ext cx="2050742" cy="878890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Bluetooth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3D4D400-9D83-4DA2-A26E-8E5DD9D3F822}"/>
              </a:ext>
            </a:extLst>
          </p:cNvPr>
          <p:cNvSpPr/>
          <p:nvPr/>
        </p:nvSpPr>
        <p:spPr>
          <a:xfrm>
            <a:off x="5106139" y="5468647"/>
            <a:ext cx="2050742" cy="87889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XML Parser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10A912B-0FF7-4CFC-839E-ED7503ED9605}"/>
              </a:ext>
            </a:extLst>
          </p:cNvPr>
          <p:cNvSpPr/>
          <p:nvPr/>
        </p:nvSpPr>
        <p:spPr>
          <a:xfrm>
            <a:off x="7309281" y="5468647"/>
            <a:ext cx="2050742" cy="878890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SQL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BF4E283-FF1B-4364-A3EA-091D2D0AFA40}"/>
              </a:ext>
            </a:extLst>
          </p:cNvPr>
          <p:cNvSpPr/>
          <p:nvPr/>
        </p:nvSpPr>
        <p:spPr>
          <a:xfrm>
            <a:off x="4433656" y="1715351"/>
            <a:ext cx="3324688" cy="87889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APPLICATION</a:t>
            </a:r>
            <a:endParaRPr lang="en-GB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AB9DDBBD-9054-4F74-9340-425833B84FFB}"/>
              </a:ext>
            </a:extLst>
          </p:cNvPr>
          <p:cNvSpPr/>
          <p:nvPr/>
        </p:nvSpPr>
        <p:spPr>
          <a:xfrm>
            <a:off x="5882935" y="2675418"/>
            <a:ext cx="497150" cy="760028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461CD76-2AAF-4175-B811-144F3012EADB}"/>
              </a:ext>
            </a:extLst>
          </p:cNvPr>
          <p:cNvSpPr/>
          <p:nvPr/>
        </p:nvSpPr>
        <p:spPr>
          <a:xfrm>
            <a:off x="3605812" y="3548812"/>
            <a:ext cx="5051396" cy="87889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rgbClr val="FFFF00"/>
                </a:solidFill>
              </a:rPr>
              <a:t>ABSTRACTION</a:t>
            </a:r>
            <a:endParaRPr lang="en-GB" sz="2400" b="1" dirty="0">
              <a:solidFill>
                <a:srgbClr val="FFFF00"/>
              </a:solidFill>
            </a:endParaRPr>
          </a:p>
        </p:txBody>
      </p:sp>
      <p:sp>
        <p:nvSpPr>
          <p:cNvPr id="14" name="Arrow: Up-Down 13">
            <a:extLst>
              <a:ext uri="{FF2B5EF4-FFF2-40B4-BE49-F238E27FC236}">
                <a16:creationId xmlns:a16="http://schemas.microsoft.com/office/drawing/2014/main" id="{6B1F64C9-3277-4DC0-8827-FB41F509583A}"/>
              </a:ext>
            </a:extLst>
          </p:cNvPr>
          <p:cNvSpPr/>
          <p:nvPr/>
        </p:nvSpPr>
        <p:spPr>
          <a:xfrm>
            <a:off x="5882935" y="4568160"/>
            <a:ext cx="497150" cy="760028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94288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if we want to change the low level implementations?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these cases we have to change the high level modules as well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why we should use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 classes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0A2B786-8564-4664-AF8F-38FB2DC715CF}"/>
              </a:ext>
            </a:extLst>
          </p:cNvPr>
          <p:cNvSpPr/>
          <p:nvPr/>
        </p:nvSpPr>
        <p:spPr>
          <a:xfrm>
            <a:off x="4051917" y="4055384"/>
            <a:ext cx="4088166" cy="16667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Dog dog = new Dog();</a:t>
            </a:r>
          </a:p>
        </p:txBody>
      </p:sp>
    </p:spTree>
    <p:extLst>
      <p:ext uri="{BB962C8B-B14F-4D97-AF65-F5344CB8AC3E}">
        <p14:creationId xmlns:p14="http://schemas.microsoft.com/office/powerpoint/2010/main" val="13132570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en-GB" b="1" u="sng" dirty="0" err="1">
                <a:solidFill>
                  <a:schemeClr val="accent1">
                    <a:lumMod val="75000"/>
                  </a:schemeClr>
                </a:solidFill>
              </a:rPr>
              <a:t>Dependenc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y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 Inversion 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if we want to change the low level implementations?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these cases we have to change the high level modules as well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why we should use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abstract classes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0A2B786-8564-4664-AF8F-38FB2DC715CF}"/>
              </a:ext>
            </a:extLst>
          </p:cNvPr>
          <p:cNvSpPr/>
          <p:nvPr/>
        </p:nvSpPr>
        <p:spPr>
          <a:xfrm>
            <a:off x="4051917" y="4055384"/>
            <a:ext cx="4088166" cy="16667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Animal dog = new Dog();</a:t>
            </a:r>
          </a:p>
        </p:txBody>
      </p:sp>
    </p:spTree>
    <p:extLst>
      <p:ext uri="{BB962C8B-B14F-4D97-AF65-F5344CB8AC3E}">
        <p14:creationId xmlns:p14="http://schemas.microsoft.com/office/powerpoint/2010/main" val="15065160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(Software Architecture Design)</a:t>
            </a:r>
          </a:p>
        </p:txBody>
      </p:sp>
    </p:spTree>
    <p:extLst>
      <p:ext uri="{BB962C8B-B14F-4D97-AF65-F5344CB8AC3E}">
        <p14:creationId xmlns:p14="http://schemas.microsoft.com/office/powerpoint/2010/main" val="52276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AF11B-D3E3-4A80-881C-96D55BDC2CF1}"/>
              </a:ext>
            </a:extLst>
          </p:cNvPr>
          <p:cNvSpPr txBox="1"/>
          <p:nvPr/>
        </p:nvSpPr>
        <p:spPr>
          <a:xfrm>
            <a:off x="838200" y="1690688"/>
            <a:ext cx="49928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1.) single responsibility principle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7347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 principles (such as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SOLID principles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are high-level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guidelines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design resuable software applications</a:t>
            </a:r>
          </a:p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pure abstraction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without implementation or programming language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they can be applies in any programming languages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principles are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platform independent</a:t>
            </a:r>
          </a:p>
        </p:txBody>
      </p:sp>
    </p:spTree>
    <p:extLst>
      <p:ext uri="{BB962C8B-B14F-4D97-AF65-F5344CB8AC3E}">
        <p14:creationId xmlns:p14="http://schemas.microsoft.com/office/powerpoint/2010/main" val="31645204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 patterns are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low-level solutions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frequent object-oriented programming (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OOP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related problems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is the concrete implementation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several design principle can be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implemented by design patterns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 patterns are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tested by others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these techniques are state-of-the-art problem specific solutions </a:t>
            </a:r>
          </a:p>
        </p:txBody>
      </p:sp>
    </p:spTree>
    <p:extLst>
      <p:ext uri="{BB962C8B-B14F-4D97-AF65-F5344CB8AC3E}">
        <p14:creationId xmlns:p14="http://schemas.microsoft.com/office/powerpoint/2010/main" val="32176125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FE5AB5C-CFB3-48C0-9D97-C9620A9AABBB}"/>
              </a:ext>
            </a:extLst>
          </p:cNvPr>
          <p:cNvSpPr/>
          <p:nvPr/>
        </p:nvSpPr>
        <p:spPr>
          <a:xfrm>
            <a:off x="2212020" y="3207630"/>
            <a:ext cx="2738762" cy="92327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DESIGN PRINCIPLES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27034F1-349F-4F24-A11B-D312AA4A020D}"/>
              </a:ext>
            </a:extLst>
          </p:cNvPr>
          <p:cNvSpPr/>
          <p:nvPr/>
        </p:nvSpPr>
        <p:spPr>
          <a:xfrm>
            <a:off x="7241219" y="3207630"/>
            <a:ext cx="2738763" cy="923277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i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</a:rPr>
              <a:t>DESIGN PATTERNS</a:t>
            </a:r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C23BF004-0F41-425E-9AA2-C2762804ECA1}"/>
              </a:ext>
            </a:extLst>
          </p:cNvPr>
          <p:cNvSpPr/>
          <p:nvPr/>
        </p:nvSpPr>
        <p:spPr>
          <a:xfrm>
            <a:off x="5440532" y="3434011"/>
            <a:ext cx="1393794" cy="470516"/>
          </a:xfrm>
          <a:prstGeom prst="leftRight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390556-797E-49A0-8A74-250D72F7534C}"/>
              </a:ext>
            </a:extLst>
          </p:cNvPr>
          <p:cNvSpPr txBox="1"/>
          <p:nvPr/>
        </p:nvSpPr>
        <p:spPr>
          <a:xfrm>
            <a:off x="1029748" y="4643023"/>
            <a:ext cx="34692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 principles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(SOLID principles)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allow scalable and maintainable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architectures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46BBDE-F6C4-4107-8BBC-65BF5F15B37F}"/>
              </a:ext>
            </a:extLst>
          </p:cNvPr>
          <p:cNvSpPr txBox="1"/>
          <p:nvPr/>
        </p:nvSpPr>
        <p:spPr>
          <a:xfrm>
            <a:off x="8200851" y="1333680"/>
            <a:ext cx="306417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design patterns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are more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about how to design your code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 concrete implementations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design principles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75668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3996-D2A9-4958-8D43-EC66EE661F41}"/>
              </a:ext>
            </a:extLst>
          </p:cNvPr>
          <p:cNvSpPr txBox="1"/>
          <p:nvPr/>
        </p:nvSpPr>
        <p:spPr>
          <a:xfrm>
            <a:off x="838200" y="1411550"/>
            <a:ext cx="4576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rgbClr val="FFC000"/>
                </a:solidFill>
              </a:rPr>
              <a:t>THERE ARE 3 TYPES OF DESIGN PATTERNS</a:t>
            </a:r>
            <a:endParaRPr lang="en-GB" sz="20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5782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3996-D2A9-4958-8D43-EC66EE661F41}"/>
              </a:ext>
            </a:extLst>
          </p:cNvPr>
          <p:cNvSpPr txBox="1"/>
          <p:nvPr/>
        </p:nvSpPr>
        <p:spPr>
          <a:xfrm>
            <a:off x="838200" y="1411550"/>
            <a:ext cx="4576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rgbClr val="FFC000"/>
                </a:solidFill>
              </a:rPr>
              <a:t>THERE ARE 3 TYPES OF DESIGN PATTERNS</a:t>
            </a:r>
            <a:endParaRPr lang="en-GB" sz="2000" b="1" dirty="0">
              <a:solidFill>
                <a:srgbClr val="FFC000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CREATIONAL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designed for class instantiation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(class creational patterns and object creational patterns)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640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3996-D2A9-4958-8D43-EC66EE661F41}"/>
              </a:ext>
            </a:extLst>
          </p:cNvPr>
          <p:cNvSpPr txBox="1"/>
          <p:nvPr/>
        </p:nvSpPr>
        <p:spPr>
          <a:xfrm>
            <a:off x="838200" y="1411550"/>
            <a:ext cx="4576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rgbClr val="FFC000"/>
                </a:solidFill>
              </a:rPr>
              <a:t>THERE ARE 3 TYPES OF DESIGN PATTERNS</a:t>
            </a:r>
            <a:endParaRPr lang="en-GB" sz="2000" b="1" dirty="0">
              <a:solidFill>
                <a:srgbClr val="FFC000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CREATIONAL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designed for class instantiation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(class creational patterns and object creational patterns)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8C6590-B48B-4AA3-9B38-7E93D7608BD5}"/>
              </a:ext>
            </a:extLst>
          </p:cNvPr>
          <p:cNvSpPr/>
          <p:nvPr/>
        </p:nvSpPr>
        <p:spPr>
          <a:xfrm>
            <a:off x="2349623" y="3529229"/>
            <a:ext cx="7492753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STRUCTURAL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designed for class structure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(how to increase the functionality of a class)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2707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Design Patterns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353996-D2A9-4958-8D43-EC66EE661F41}"/>
              </a:ext>
            </a:extLst>
          </p:cNvPr>
          <p:cNvSpPr txBox="1"/>
          <p:nvPr/>
        </p:nvSpPr>
        <p:spPr>
          <a:xfrm>
            <a:off x="838200" y="1411550"/>
            <a:ext cx="45760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000" b="1" dirty="0">
                <a:solidFill>
                  <a:srgbClr val="FFC000"/>
                </a:solidFill>
              </a:rPr>
              <a:t>THERE ARE 3 TYPES OF DESIGN PATTERNS</a:t>
            </a:r>
            <a:endParaRPr lang="en-GB" sz="2000" b="1" dirty="0">
              <a:solidFill>
                <a:srgbClr val="FFC000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753121" y="1920796"/>
            <a:ext cx="7492753" cy="1325563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CREATIONAL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designed for class instantiation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(class creational patterns and object creational patterns)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8C6590-B48B-4AA3-9B38-7E93D7608BD5}"/>
              </a:ext>
            </a:extLst>
          </p:cNvPr>
          <p:cNvSpPr/>
          <p:nvPr/>
        </p:nvSpPr>
        <p:spPr>
          <a:xfrm>
            <a:off x="2349623" y="3529229"/>
            <a:ext cx="7492753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STRUCTURAL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designed for class structure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(how to increase the functionality of a class)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6079CA-2AE1-47B0-B906-8C4EDC446790}"/>
              </a:ext>
            </a:extLst>
          </p:cNvPr>
          <p:cNvSpPr/>
          <p:nvPr/>
        </p:nvSpPr>
        <p:spPr>
          <a:xfrm>
            <a:off x="4153269" y="5167311"/>
            <a:ext cx="7492753" cy="1325564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BEHAVIORAL PATTERNS 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-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patterns are dealing with how to communicate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effectively between given classes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1972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Strategy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6368077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strategy pattern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(or policy pattern) enable selecting an algorithm at run-time  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define a family of algorithms, put each of them into a separate class, and make their objects 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interchangeable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439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1641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ENCAPSULATION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	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encapsulation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is an important concept in OOP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	Consider the classes and methods that varies and 					encapsulate it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 later we can change or update parts of the application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	that change frequently wihtout affecting the static parts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7672FB-F4F0-4EAE-9995-34171984E782}"/>
              </a:ext>
            </a:extLst>
          </p:cNvPr>
          <p:cNvSpPr/>
          <p:nvPr/>
        </p:nvSpPr>
        <p:spPr>
          <a:xfrm>
            <a:off x="5543736" y="1575277"/>
            <a:ext cx="2002284" cy="922306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CODE THAT CHANGE</a:t>
            </a:r>
            <a:endParaRPr lang="en-GB" sz="2000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061D6A-D40A-4329-A619-AC0832F373D3}"/>
              </a:ext>
            </a:extLst>
          </p:cNvPr>
          <p:cNvSpPr/>
          <p:nvPr/>
        </p:nvSpPr>
        <p:spPr>
          <a:xfrm>
            <a:off x="9272357" y="1575277"/>
            <a:ext cx="2002284" cy="92230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STATIC CODE</a:t>
            </a:r>
            <a:endParaRPr lang="en-GB" sz="2000" b="1" dirty="0"/>
          </a:p>
        </p:txBody>
      </p:sp>
      <p:sp>
        <p:nvSpPr>
          <p:cNvPr id="6" name="Arrow: Up-Down 5">
            <a:extLst>
              <a:ext uri="{FF2B5EF4-FFF2-40B4-BE49-F238E27FC236}">
                <a16:creationId xmlns:a16="http://schemas.microsoft.com/office/drawing/2014/main" id="{56D15CDF-B7DD-4C66-BC36-99DE7C9DB159}"/>
              </a:ext>
            </a:extLst>
          </p:cNvPr>
          <p:cNvSpPr/>
          <p:nvPr/>
        </p:nvSpPr>
        <p:spPr>
          <a:xfrm rot="5400000">
            <a:off x="8131063" y="1611320"/>
            <a:ext cx="556250" cy="850221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2633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AF11B-D3E3-4A80-881C-96D55BDC2CF1}"/>
              </a:ext>
            </a:extLst>
          </p:cNvPr>
          <p:cNvSpPr txBox="1"/>
          <p:nvPr/>
        </p:nvSpPr>
        <p:spPr>
          <a:xfrm>
            <a:off x="838200" y="1690688"/>
            <a:ext cx="49928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1.) single responsibility principle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48BBD-EDF6-4F18-9EB6-B0C193B06DEE}"/>
              </a:ext>
            </a:extLst>
          </p:cNvPr>
          <p:cNvSpPr txBox="1"/>
          <p:nvPr/>
        </p:nvSpPr>
        <p:spPr>
          <a:xfrm>
            <a:off x="838200" y="2375748"/>
            <a:ext cx="385714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2.) open-closed principle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6097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1641"/>
            <a:ext cx="10764915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PROGRAM TO A SUPERTYPE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	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the actual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run-time object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should not be locked into the code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 the type of a variable should be abstract (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interface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or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abstract 		class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) – can be of any concrete implementation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	    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dependency inversion principle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handles this problem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7672FB-F4F0-4EAE-9995-34171984E782}"/>
              </a:ext>
            </a:extLst>
          </p:cNvPr>
          <p:cNvSpPr/>
          <p:nvPr/>
        </p:nvSpPr>
        <p:spPr>
          <a:xfrm>
            <a:off x="5543736" y="1575277"/>
            <a:ext cx="2002284" cy="922306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CLASS</a:t>
            </a:r>
            <a:endParaRPr lang="en-GB" sz="2000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061D6A-D40A-4329-A619-AC0832F373D3}"/>
              </a:ext>
            </a:extLst>
          </p:cNvPr>
          <p:cNvSpPr/>
          <p:nvPr/>
        </p:nvSpPr>
        <p:spPr>
          <a:xfrm>
            <a:off x="9272357" y="1575277"/>
            <a:ext cx="2002284" cy="92230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INTERFACE</a:t>
            </a:r>
            <a:endParaRPr lang="en-GB" sz="2000" b="1" dirty="0"/>
          </a:p>
        </p:txBody>
      </p:sp>
      <p:sp>
        <p:nvSpPr>
          <p:cNvPr id="6" name="Arrow: Up-Down 5">
            <a:extLst>
              <a:ext uri="{FF2B5EF4-FFF2-40B4-BE49-F238E27FC236}">
                <a16:creationId xmlns:a16="http://schemas.microsoft.com/office/drawing/2014/main" id="{56D15CDF-B7DD-4C66-BC36-99DE7C9DB159}"/>
              </a:ext>
            </a:extLst>
          </p:cNvPr>
          <p:cNvSpPr/>
          <p:nvPr/>
        </p:nvSpPr>
        <p:spPr>
          <a:xfrm rot="5400000">
            <a:off x="8131063" y="1611320"/>
            <a:ext cx="556250" cy="850221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5787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1641"/>
            <a:ext cx="10764915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PROGRAM TO A SUPERTYPE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	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we should separate behaviors from implementations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 it is easier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resue software components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like these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 we can add new behavior without modifying an of the 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		existing classes and modules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07672FB-F4F0-4EAE-9995-34171984E782}"/>
              </a:ext>
            </a:extLst>
          </p:cNvPr>
          <p:cNvSpPr/>
          <p:nvPr/>
        </p:nvSpPr>
        <p:spPr>
          <a:xfrm>
            <a:off x="5543736" y="1575278"/>
            <a:ext cx="2002284" cy="922306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CLASS</a:t>
            </a:r>
            <a:endParaRPr lang="en-GB" sz="2000" b="1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7061D6A-D40A-4329-A619-AC0832F373D3}"/>
              </a:ext>
            </a:extLst>
          </p:cNvPr>
          <p:cNvSpPr/>
          <p:nvPr/>
        </p:nvSpPr>
        <p:spPr>
          <a:xfrm>
            <a:off x="9272357" y="1575277"/>
            <a:ext cx="2002284" cy="922306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INTERFACE</a:t>
            </a:r>
            <a:endParaRPr lang="en-GB" sz="2000" b="1" dirty="0"/>
          </a:p>
        </p:txBody>
      </p:sp>
      <p:sp>
        <p:nvSpPr>
          <p:cNvPr id="6" name="Arrow: Up-Down 5">
            <a:extLst>
              <a:ext uri="{FF2B5EF4-FFF2-40B4-BE49-F238E27FC236}">
                <a16:creationId xmlns:a16="http://schemas.microsoft.com/office/drawing/2014/main" id="{56D15CDF-B7DD-4C66-BC36-99DE7C9DB159}"/>
              </a:ext>
            </a:extLst>
          </p:cNvPr>
          <p:cNvSpPr/>
          <p:nvPr/>
        </p:nvSpPr>
        <p:spPr>
          <a:xfrm rot="5400000">
            <a:off x="8131063" y="1611321"/>
            <a:ext cx="556250" cy="850221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9526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1641"/>
            <a:ext cx="10764915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FAVOR COMPOSITION OVER INHERITANCE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0CE0DEB-A7CD-48D9-BDA8-2B9E801B764C}"/>
              </a:ext>
            </a:extLst>
          </p:cNvPr>
          <p:cNvSpPr/>
          <p:nvPr/>
        </p:nvSpPr>
        <p:spPr>
          <a:xfrm>
            <a:off x="3022478" y="2576065"/>
            <a:ext cx="2144326" cy="1325563"/>
          </a:xfrm>
          <a:prstGeom prst="roundRect">
            <a:avLst/>
          </a:prstGeom>
          <a:solidFill>
            <a:srgbClr val="FF9999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INHERITANCE</a:t>
            </a:r>
            <a:endParaRPr lang="en-GB" sz="2000" b="1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5FEDB3F4-9498-4BA1-AFDA-EDB3185CF8EF}"/>
              </a:ext>
            </a:extLst>
          </p:cNvPr>
          <p:cNvSpPr/>
          <p:nvPr/>
        </p:nvSpPr>
        <p:spPr>
          <a:xfrm>
            <a:off x="6751098" y="2576065"/>
            <a:ext cx="2144325" cy="132556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/>
              <a:t>COMPOSITION</a:t>
            </a:r>
            <a:endParaRPr lang="en-GB" sz="2000" b="1" dirty="0"/>
          </a:p>
        </p:txBody>
      </p:sp>
      <p:sp>
        <p:nvSpPr>
          <p:cNvPr id="9" name="Arrow: Up-Down 8">
            <a:extLst>
              <a:ext uri="{FF2B5EF4-FFF2-40B4-BE49-F238E27FC236}">
                <a16:creationId xmlns:a16="http://schemas.microsoft.com/office/drawing/2014/main" id="{04FC06B0-2876-4B90-B907-0A734EBDD68B}"/>
              </a:ext>
            </a:extLst>
          </p:cNvPr>
          <p:cNvSpPr/>
          <p:nvPr/>
        </p:nvSpPr>
        <p:spPr>
          <a:xfrm rot="5400000">
            <a:off x="5680825" y="2813736"/>
            <a:ext cx="556250" cy="850221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B832C0-307C-43EE-AEA4-06D6C72143B6}"/>
              </a:ext>
            </a:extLst>
          </p:cNvPr>
          <p:cNvSpPr txBox="1"/>
          <p:nvPr/>
        </p:nvSpPr>
        <p:spPr>
          <a:xfrm>
            <a:off x="2966896" y="4198292"/>
            <a:ext cx="22554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IS A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relationship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every class can extend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single class in Java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F70BF5-5EE5-44C6-86CC-3B3B71456F65}"/>
              </a:ext>
            </a:extLst>
          </p:cNvPr>
          <p:cNvSpPr txBox="1"/>
          <p:nvPr/>
        </p:nvSpPr>
        <p:spPr>
          <a:xfrm>
            <a:off x="5665233" y="4198292"/>
            <a:ext cx="431605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HAS A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relationship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every class can have several instance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encapsulated variable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 gives more flexibility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YOU CAN CHANGE BEHAVIOR AT RUN-TIME</a:t>
            </a:r>
          </a:p>
        </p:txBody>
      </p:sp>
    </p:spTree>
    <p:extLst>
      <p:ext uri="{BB962C8B-B14F-4D97-AF65-F5344CB8AC3E}">
        <p14:creationId xmlns:p14="http://schemas.microsoft.com/office/powerpoint/2010/main" val="27616722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Strategy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61641"/>
            <a:ext cx="10764915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ADVANTAGES 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hu-HU" b="1" dirty="0">
                <a:solidFill>
                  <a:srgbClr val="FFC000"/>
                </a:solidFill>
              </a:rPr>
              <a:t>	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w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can use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if-else statements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instead of the strategy pattern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       but it is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hard to test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statements</a:t>
            </a:r>
          </a:p>
          <a:p>
            <a:pPr marL="0" indent="0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  <a:sym typeface="Wingdings" panose="05000000000000000000" pitchFamily="2" charset="2"/>
              </a:rPr>
              <a:t> 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very single possible branch of the application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	increases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cyclomatic complexity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software</a:t>
            </a:r>
          </a:p>
          <a:p>
            <a:pPr marL="0" indent="0">
              <a:buNone/>
            </a:pPr>
            <a:endParaRPr lang="hu-HU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5020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27764608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he 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observer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 pattern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defines a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one-to-many dependency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between given objects or entities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so that when one object changes state all of its dependents are notified and updated automatically</a:t>
            </a:r>
            <a:endParaRPr lang="hu-HU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subject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is the object that is being monitored</a:t>
            </a:r>
          </a:p>
          <a:p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observers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(or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listeners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) are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depend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ing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on the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subject</a:t>
            </a:r>
          </a:p>
        </p:txBody>
      </p:sp>
    </p:spTree>
    <p:extLst>
      <p:ext uri="{BB962C8B-B14F-4D97-AF65-F5344CB8AC3E}">
        <p14:creationId xmlns:p14="http://schemas.microsoft.com/office/powerpoint/2010/main" val="4625115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8FCCBA5-1405-47BD-842E-D2B93345281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3724181" y="3153793"/>
            <a:ext cx="2528659" cy="644456"/>
          </a:xfrm>
          <a:prstGeom prst="straightConnector1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B462B99-1948-4F58-B8D0-4FFB743467C7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3595456" y="3633189"/>
            <a:ext cx="2657383" cy="84336"/>
          </a:xfrm>
          <a:prstGeom prst="straightConnector1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1FCDD0-6263-457D-908C-ACE8822F026A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887551" y="3606554"/>
            <a:ext cx="2365288" cy="1280184"/>
          </a:xfrm>
          <a:prstGeom prst="straightConnector1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C7DD912-A17F-4A6D-BF86-E76958487327}"/>
              </a:ext>
            </a:extLst>
          </p:cNvPr>
          <p:cNvSpPr/>
          <p:nvPr/>
        </p:nvSpPr>
        <p:spPr>
          <a:xfrm>
            <a:off x="2663301" y="3429000"/>
            <a:ext cx="1438183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SUBJECT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1EC764-5B40-4C6B-8748-E74281E3D4A3}"/>
              </a:ext>
            </a:extLst>
          </p:cNvPr>
          <p:cNvSpPr txBox="1"/>
          <p:nvPr/>
        </p:nvSpPr>
        <p:spPr>
          <a:xfrm>
            <a:off x="1408023" y="4425073"/>
            <a:ext cx="17588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 object that is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GB" i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eing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observed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(monitored)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0F40A0F-7049-4346-9E83-46CCF1FBA651}"/>
              </a:ext>
            </a:extLst>
          </p:cNvPr>
          <p:cNvSpPr/>
          <p:nvPr/>
        </p:nvSpPr>
        <p:spPr>
          <a:xfrm>
            <a:off x="6252840" y="2931851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LISTENER #1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CF47E7E-40BF-4255-B568-DB6E1CD6F567}"/>
              </a:ext>
            </a:extLst>
          </p:cNvPr>
          <p:cNvSpPr/>
          <p:nvPr/>
        </p:nvSpPr>
        <p:spPr>
          <a:xfrm>
            <a:off x="6252839" y="3411247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LISTENER #2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D60CA9A-F074-4495-9B2F-9EAD2D3008D9}"/>
              </a:ext>
            </a:extLst>
          </p:cNvPr>
          <p:cNvSpPr/>
          <p:nvPr/>
        </p:nvSpPr>
        <p:spPr>
          <a:xfrm>
            <a:off x="6252839" y="4664796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LISTENER #N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4F1429-5A74-4D4B-A999-572FBE22DD1C}"/>
              </a:ext>
            </a:extLst>
          </p:cNvPr>
          <p:cNvSpPr txBox="1"/>
          <p:nvPr/>
        </p:nvSpPr>
        <p:spPr>
          <a:xfrm>
            <a:off x="6973550" y="3729412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31B1C7F-9FA4-4949-8365-E68FBA7D4A4F}"/>
              </a:ext>
            </a:extLst>
          </p:cNvPr>
          <p:cNvSpPr txBox="1"/>
          <p:nvPr/>
        </p:nvSpPr>
        <p:spPr>
          <a:xfrm>
            <a:off x="8355850" y="1875555"/>
            <a:ext cx="254371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 </a:t>
            </a:r>
            <a:r>
              <a:rPr lang="en-GB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that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watching and monitoring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state changes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are the</a:t>
            </a: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observers or listeners</a:t>
            </a:r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49408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how we can achieve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loosely coupled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systems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when two objects are loosely coupled they can interact but they have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little knowledge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of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other 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the only thing the subject knows about an observer is that it implements a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certain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interface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we can add observers whenever we want: just have to implement the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Observer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GB" b="0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interfac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</a:t>
            </a:r>
            <a:endParaRPr lang="en-GB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138560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do not have to modify the subject to add new type of observers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we can independently reuse subjects or observers</a:t>
            </a:r>
          </a:p>
          <a:p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we can change the subject or observer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independently</a:t>
            </a:r>
            <a:endParaRPr lang="hu-HU" b="1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</a:t>
            </a:r>
            <a:r>
              <a:rPr lang="en-GB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loosely coupled design </a:t>
            </a:r>
            <a:r>
              <a:rPr lang="en-GB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is very good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–</a:t>
            </a:r>
            <a:r>
              <a:rPr lang="en-GB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we can build flexible systems that can handle change</a:t>
            </a:r>
          </a:p>
          <a:p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en-GB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because the interdependency between objects 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is</a:t>
            </a:r>
            <a:r>
              <a:rPr lang="en-GB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minimal </a:t>
            </a:r>
          </a:p>
        </p:txBody>
      </p:sp>
    </p:spTree>
    <p:extLst>
      <p:ext uri="{BB962C8B-B14F-4D97-AF65-F5344CB8AC3E}">
        <p14:creationId xmlns:p14="http://schemas.microsoft.com/office/powerpoint/2010/main" val="247314713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A2BBCE-9927-425C-BE28-045979965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998" y="1626834"/>
            <a:ext cx="4721558" cy="47215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D9AE47-F541-4E0C-917E-BEA22693003E}"/>
              </a:ext>
            </a:extLst>
          </p:cNvPr>
          <p:cNvSpPr txBox="1"/>
          <p:nvPr/>
        </p:nvSpPr>
        <p:spPr>
          <a:xfrm>
            <a:off x="6264325" y="2283715"/>
            <a:ext cx="454470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OBSERVER PATTERN IS QUITE COMMON</a:t>
            </a:r>
          </a:p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IN JAVA PROGRAMMING</a:t>
            </a:r>
          </a:p>
          <a:p>
            <a:pPr algn="ctr"/>
            <a:endParaRPr lang="hu-HU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+ Android OS</a:t>
            </a:r>
          </a:p>
          <a:p>
            <a:pPr algn="ctr"/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en-GB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can assign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listeners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observers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to a given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button (subject)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listener is notified when the button is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clicked or selected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954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AF11B-D3E3-4A80-881C-96D55BDC2CF1}"/>
              </a:ext>
            </a:extLst>
          </p:cNvPr>
          <p:cNvSpPr txBox="1"/>
          <p:nvPr/>
        </p:nvSpPr>
        <p:spPr>
          <a:xfrm>
            <a:off x="838200" y="1690688"/>
            <a:ext cx="49928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1.) single responsibility principle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48BBD-EDF6-4F18-9EB6-B0C193B06DEE}"/>
              </a:ext>
            </a:extLst>
          </p:cNvPr>
          <p:cNvSpPr txBox="1"/>
          <p:nvPr/>
        </p:nvSpPr>
        <p:spPr>
          <a:xfrm>
            <a:off x="838200" y="2375748"/>
            <a:ext cx="385714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2.) open-closed principle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9E13D9-C010-4BC6-A761-45DD1422EC6A}"/>
              </a:ext>
            </a:extLst>
          </p:cNvPr>
          <p:cNvSpPr txBox="1"/>
          <p:nvPr/>
        </p:nvSpPr>
        <p:spPr>
          <a:xfrm>
            <a:off x="838200" y="3025129"/>
            <a:ext cx="482279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3.) Liskov substitution principle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66949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Observer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D873D13-3B2D-4C00-9187-14F31375CF0C}"/>
              </a:ext>
            </a:extLst>
          </p:cNvPr>
          <p:cNvCxnSpPr/>
          <p:nvPr/>
        </p:nvCxnSpPr>
        <p:spPr>
          <a:xfrm flipV="1">
            <a:off x="1679396" y="2977776"/>
            <a:ext cx="0" cy="2158313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8A5DF2-B311-4FC0-BAC2-8A4FA426E9EB}"/>
              </a:ext>
            </a:extLst>
          </p:cNvPr>
          <p:cNvCxnSpPr/>
          <p:nvPr/>
        </p:nvCxnSpPr>
        <p:spPr>
          <a:xfrm>
            <a:off x="1489926" y="4913667"/>
            <a:ext cx="4003588" cy="0"/>
          </a:xfrm>
          <a:prstGeom prst="straightConnector1">
            <a:avLst/>
          </a:prstGeom>
          <a:ln w="28575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42974BA-8126-46FA-995D-65688213C5BD}"/>
              </a:ext>
            </a:extLst>
          </p:cNvPr>
          <p:cNvSpPr txBox="1"/>
          <p:nvPr/>
        </p:nvSpPr>
        <p:spPr>
          <a:xfrm>
            <a:off x="1364245" y="2507233"/>
            <a:ext cx="630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S(t)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1702360-A864-4544-8D38-0E0D0E635B12}"/>
              </a:ext>
            </a:extLst>
          </p:cNvPr>
          <p:cNvSpPr txBox="1"/>
          <p:nvPr/>
        </p:nvSpPr>
        <p:spPr>
          <a:xfrm>
            <a:off x="5523643" y="4672175"/>
            <a:ext cx="292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</a:p>
        </p:txBody>
      </p:sp>
      <p:sp>
        <p:nvSpPr>
          <p:cNvPr id="11" name="Freeform 25">
            <a:extLst>
              <a:ext uri="{FF2B5EF4-FFF2-40B4-BE49-F238E27FC236}">
                <a16:creationId xmlns:a16="http://schemas.microsoft.com/office/drawing/2014/main" id="{3FDE58FA-7469-4CB6-B5D0-08648B9C973E}"/>
              </a:ext>
            </a:extLst>
          </p:cNvPr>
          <p:cNvSpPr/>
          <p:nvPr/>
        </p:nvSpPr>
        <p:spPr>
          <a:xfrm>
            <a:off x="2109042" y="3338005"/>
            <a:ext cx="3402227" cy="1293340"/>
          </a:xfrm>
          <a:custGeom>
            <a:avLst/>
            <a:gdLst>
              <a:gd name="connsiteX0" fmla="*/ 0 w 3402227"/>
              <a:gd name="connsiteY0" fmla="*/ 1293340 h 1293340"/>
              <a:gd name="connsiteX1" fmla="*/ 321275 w 3402227"/>
              <a:gd name="connsiteY1" fmla="*/ 1145059 h 1293340"/>
              <a:gd name="connsiteX2" fmla="*/ 444843 w 3402227"/>
              <a:gd name="connsiteY2" fmla="*/ 1079156 h 1293340"/>
              <a:gd name="connsiteX3" fmla="*/ 551935 w 3402227"/>
              <a:gd name="connsiteY3" fmla="*/ 1260389 h 1293340"/>
              <a:gd name="connsiteX4" fmla="*/ 683740 w 3402227"/>
              <a:gd name="connsiteY4" fmla="*/ 1186248 h 1293340"/>
              <a:gd name="connsiteX5" fmla="*/ 840259 w 3402227"/>
              <a:gd name="connsiteY5" fmla="*/ 922638 h 1293340"/>
              <a:gd name="connsiteX6" fmla="*/ 889686 w 3402227"/>
              <a:gd name="connsiteY6" fmla="*/ 716692 h 1293340"/>
              <a:gd name="connsiteX7" fmla="*/ 947351 w 3402227"/>
              <a:gd name="connsiteY7" fmla="*/ 848497 h 1293340"/>
              <a:gd name="connsiteX8" fmla="*/ 980302 w 3402227"/>
              <a:gd name="connsiteY8" fmla="*/ 939113 h 1293340"/>
              <a:gd name="connsiteX9" fmla="*/ 1087394 w 3402227"/>
              <a:gd name="connsiteY9" fmla="*/ 897924 h 1293340"/>
              <a:gd name="connsiteX10" fmla="*/ 1120346 w 3402227"/>
              <a:gd name="connsiteY10" fmla="*/ 790832 h 1293340"/>
              <a:gd name="connsiteX11" fmla="*/ 1210962 w 3402227"/>
              <a:gd name="connsiteY11" fmla="*/ 667265 h 1293340"/>
              <a:gd name="connsiteX12" fmla="*/ 1219200 w 3402227"/>
              <a:gd name="connsiteY12" fmla="*/ 749643 h 1293340"/>
              <a:gd name="connsiteX13" fmla="*/ 1219200 w 3402227"/>
              <a:gd name="connsiteY13" fmla="*/ 749643 h 1293340"/>
              <a:gd name="connsiteX14" fmla="*/ 1293340 w 3402227"/>
              <a:gd name="connsiteY14" fmla="*/ 551935 h 1293340"/>
              <a:gd name="connsiteX15" fmla="*/ 1334529 w 3402227"/>
              <a:gd name="connsiteY15" fmla="*/ 420129 h 1293340"/>
              <a:gd name="connsiteX16" fmla="*/ 1342767 w 3402227"/>
              <a:gd name="connsiteY16" fmla="*/ 477794 h 1293340"/>
              <a:gd name="connsiteX17" fmla="*/ 1400432 w 3402227"/>
              <a:gd name="connsiteY17" fmla="*/ 560173 h 1293340"/>
              <a:gd name="connsiteX18" fmla="*/ 1515762 w 3402227"/>
              <a:gd name="connsiteY18" fmla="*/ 510746 h 1293340"/>
              <a:gd name="connsiteX19" fmla="*/ 1672281 w 3402227"/>
              <a:gd name="connsiteY19" fmla="*/ 395416 h 1293340"/>
              <a:gd name="connsiteX20" fmla="*/ 1795848 w 3402227"/>
              <a:gd name="connsiteY20" fmla="*/ 263611 h 1293340"/>
              <a:gd name="connsiteX21" fmla="*/ 1894702 w 3402227"/>
              <a:gd name="connsiteY21" fmla="*/ 428367 h 1293340"/>
              <a:gd name="connsiteX22" fmla="*/ 2133600 w 3402227"/>
              <a:gd name="connsiteY22" fmla="*/ 535459 h 1293340"/>
              <a:gd name="connsiteX23" fmla="*/ 2306594 w 3402227"/>
              <a:gd name="connsiteY23" fmla="*/ 477794 h 1293340"/>
              <a:gd name="connsiteX24" fmla="*/ 2496065 w 3402227"/>
              <a:gd name="connsiteY24" fmla="*/ 362465 h 1293340"/>
              <a:gd name="connsiteX25" fmla="*/ 2594919 w 3402227"/>
              <a:gd name="connsiteY25" fmla="*/ 172994 h 1293340"/>
              <a:gd name="connsiteX26" fmla="*/ 2800865 w 3402227"/>
              <a:gd name="connsiteY26" fmla="*/ 0 h 1293340"/>
              <a:gd name="connsiteX27" fmla="*/ 2990335 w 3402227"/>
              <a:gd name="connsiteY27" fmla="*/ 57665 h 1293340"/>
              <a:gd name="connsiteX28" fmla="*/ 3229232 w 3402227"/>
              <a:gd name="connsiteY28" fmla="*/ 82378 h 1293340"/>
              <a:gd name="connsiteX29" fmla="*/ 3402227 w 3402227"/>
              <a:gd name="connsiteY29" fmla="*/ 65902 h 1293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402227" h="1293340">
                <a:moveTo>
                  <a:pt x="0" y="1293340"/>
                </a:moveTo>
                <a:lnTo>
                  <a:pt x="321275" y="1145059"/>
                </a:lnTo>
                <a:lnTo>
                  <a:pt x="444843" y="1079156"/>
                </a:lnTo>
                <a:lnTo>
                  <a:pt x="551935" y="1260389"/>
                </a:lnTo>
                <a:lnTo>
                  <a:pt x="683740" y="1186248"/>
                </a:lnTo>
                <a:lnTo>
                  <a:pt x="840259" y="922638"/>
                </a:lnTo>
                <a:lnTo>
                  <a:pt x="889686" y="716692"/>
                </a:lnTo>
                <a:lnTo>
                  <a:pt x="947351" y="848497"/>
                </a:lnTo>
                <a:lnTo>
                  <a:pt x="980302" y="939113"/>
                </a:lnTo>
                <a:lnTo>
                  <a:pt x="1087394" y="897924"/>
                </a:lnTo>
                <a:lnTo>
                  <a:pt x="1120346" y="790832"/>
                </a:lnTo>
                <a:lnTo>
                  <a:pt x="1210962" y="667265"/>
                </a:lnTo>
                <a:lnTo>
                  <a:pt x="1219200" y="749643"/>
                </a:lnTo>
                <a:lnTo>
                  <a:pt x="1219200" y="749643"/>
                </a:lnTo>
                <a:lnTo>
                  <a:pt x="1293340" y="551935"/>
                </a:lnTo>
                <a:lnTo>
                  <a:pt x="1334529" y="420129"/>
                </a:lnTo>
                <a:lnTo>
                  <a:pt x="1342767" y="477794"/>
                </a:lnTo>
                <a:lnTo>
                  <a:pt x="1400432" y="560173"/>
                </a:lnTo>
                <a:lnTo>
                  <a:pt x="1515762" y="510746"/>
                </a:lnTo>
                <a:lnTo>
                  <a:pt x="1672281" y="395416"/>
                </a:lnTo>
                <a:lnTo>
                  <a:pt x="1795848" y="263611"/>
                </a:lnTo>
                <a:lnTo>
                  <a:pt x="1894702" y="428367"/>
                </a:lnTo>
                <a:lnTo>
                  <a:pt x="2133600" y="535459"/>
                </a:lnTo>
                <a:lnTo>
                  <a:pt x="2306594" y="477794"/>
                </a:lnTo>
                <a:lnTo>
                  <a:pt x="2496065" y="362465"/>
                </a:lnTo>
                <a:lnTo>
                  <a:pt x="2594919" y="172994"/>
                </a:lnTo>
                <a:lnTo>
                  <a:pt x="2800865" y="0"/>
                </a:lnTo>
                <a:lnTo>
                  <a:pt x="2990335" y="57665"/>
                </a:lnTo>
                <a:lnTo>
                  <a:pt x="3229232" y="82378"/>
                </a:lnTo>
                <a:lnTo>
                  <a:pt x="3402227" y="65902"/>
                </a:lnTo>
              </a:path>
            </a:pathLst>
          </a:cu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277643-85FE-4B90-B39F-FB3D8270F407}"/>
              </a:ext>
            </a:extLst>
          </p:cNvPr>
          <p:cNvSpPr txBox="1"/>
          <p:nvPr/>
        </p:nvSpPr>
        <p:spPr>
          <a:xfrm>
            <a:off x="6771767" y="1690688"/>
            <a:ext cx="3930307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ALGORITHMIC TRADING</a:t>
            </a:r>
          </a:p>
          <a:p>
            <a:pPr algn="ctr"/>
            <a:endParaRPr lang="hu-HU" sz="2000" dirty="0"/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simulate the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S(t)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stock price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we use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observer pattern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buy or sell stocks</a:t>
            </a:r>
          </a:p>
          <a:p>
            <a:pPr algn="ctr"/>
            <a:endParaRPr lang="hu-HU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RSI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(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Relative Strength Indicator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is a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frequnetly used value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[0, 100]</a:t>
            </a: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technical analysis</a:t>
            </a:r>
          </a:p>
          <a:p>
            <a:pPr algn="ctr"/>
            <a:endParaRPr lang="hu-HU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decide whether the stock is </a:t>
            </a: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overbought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</a:t>
            </a: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oversold</a:t>
            </a:r>
            <a:r>
              <a:rPr lang="hu-HU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GB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29262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Singleton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10908545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Singleton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</a:t>
            </a:r>
            <a:r>
              <a:rPr lang="en-GB" b="1" i="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ingleton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 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pattern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is a creational design pattern </a:t>
            </a:r>
            <a:endParaRPr lang="hu-HU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lets you ensure that a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class has only one instance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while providing a global access point to this instance</a:t>
            </a:r>
            <a:endParaRPr lang="hu-HU" b="0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ensures that a given class has just a single instance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singleton pattern provides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global access point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that given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instance  </a:t>
            </a:r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0055967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Singleton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1576A5B-4470-4069-984E-9C5AB183779B}"/>
              </a:ext>
            </a:extLst>
          </p:cNvPr>
          <p:cNvSpPr/>
          <p:nvPr/>
        </p:nvSpPr>
        <p:spPr>
          <a:xfrm>
            <a:off x="3036163" y="3526655"/>
            <a:ext cx="1438183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INSTANCE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D27C497-C4EB-49DA-87A5-1288DEB15603}"/>
              </a:ext>
            </a:extLst>
          </p:cNvPr>
          <p:cNvSpPr/>
          <p:nvPr/>
        </p:nvSpPr>
        <p:spPr>
          <a:xfrm>
            <a:off x="6625702" y="3029506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#2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73299EF-1C4F-42D5-A289-3103A97468C8}"/>
              </a:ext>
            </a:extLst>
          </p:cNvPr>
          <p:cNvSpPr/>
          <p:nvPr/>
        </p:nvSpPr>
        <p:spPr>
          <a:xfrm>
            <a:off x="6625701" y="3508902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#3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7E664AC-500C-4E22-9A9B-6427A70EFEBC}"/>
              </a:ext>
            </a:extLst>
          </p:cNvPr>
          <p:cNvSpPr/>
          <p:nvPr/>
        </p:nvSpPr>
        <p:spPr>
          <a:xfrm>
            <a:off x="6625701" y="4762451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#N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EDEA29-45F2-4084-A0F6-13788300B380}"/>
              </a:ext>
            </a:extLst>
          </p:cNvPr>
          <p:cNvSpPr txBox="1"/>
          <p:nvPr/>
        </p:nvSpPr>
        <p:spPr>
          <a:xfrm>
            <a:off x="7346412" y="3827067"/>
            <a:ext cx="242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4BE9B28-0E03-4219-B213-E2DCB979761C}"/>
              </a:ext>
            </a:extLst>
          </p:cNvPr>
          <p:cNvSpPr/>
          <p:nvPr/>
        </p:nvSpPr>
        <p:spPr>
          <a:xfrm>
            <a:off x="6625701" y="2551172"/>
            <a:ext cx="1683797" cy="443884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CLASS #1</a:t>
            </a:r>
            <a:endParaRPr lang="en-GB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1DE9F82-DC52-40F7-92C7-07D068341F0B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4474346" y="2773114"/>
            <a:ext cx="2151355" cy="1042066"/>
          </a:xfrm>
          <a:prstGeom prst="line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4C6A56-E1CC-41E9-9807-2D4FA2A2F17F}"/>
              </a:ext>
            </a:extLst>
          </p:cNvPr>
          <p:cNvCxnSpPr>
            <a:cxnSpLocks/>
            <a:stCxn id="9" idx="1"/>
            <a:endCxn id="8" idx="3"/>
          </p:cNvCxnSpPr>
          <p:nvPr/>
        </p:nvCxnSpPr>
        <p:spPr>
          <a:xfrm flipH="1">
            <a:off x="4474346" y="3251448"/>
            <a:ext cx="2151356" cy="563732"/>
          </a:xfrm>
          <a:prstGeom prst="line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E6287D2-7111-4231-9C27-62D47AE8A164}"/>
              </a:ext>
            </a:extLst>
          </p:cNvPr>
          <p:cNvCxnSpPr>
            <a:cxnSpLocks/>
            <a:stCxn id="10" idx="1"/>
            <a:endCxn id="8" idx="3"/>
          </p:cNvCxnSpPr>
          <p:nvPr/>
        </p:nvCxnSpPr>
        <p:spPr>
          <a:xfrm flipH="1">
            <a:off x="4474346" y="3730844"/>
            <a:ext cx="2151355" cy="84336"/>
          </a:xfrm>
          <a:prstGeom prst="line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966AEEE-0093-451C-A75E-75E04D2951B4}"/>
              </a:ext>
            </a:extLst>
          </p:cNvPr>
          <p:cNvCxnSpPr>
            <a:cxnSpLocks/>
            <a:stCxn id="11" idx="1"/>
            <a:endCxn id="8" idx="3"/>
          </p:cNvCxnSpPr>
          <p:nvPr/>
        </p:nvCxnSpPr>
        <p:spPr>
          <a:xfrm flipH="1" flipV="1">
            <a:off x="4474346" y="3815180"/>
            <a:ext cx="2151355" cy="1169213"/>
          </a:xfrm>
          <a:prstGeom prst="line">
            <a:avLst/>
          </a:prstGeom>
          <a:ln w="28575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F0DA8A9-15FE-4570-A703-82A6AC679AF3}"/>
              </a:ext>
            </a:extLst>
          </p:cNvPr>
          <p:cNvSpPr txBox="1"/>
          <p:nvPr/>
        </p:nvSpPr>
        <p:spPr>
          <a:xfrm>
            <a:off x="1698477" y="4381131"/>
            <a:ext cx="1834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the single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(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singleton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  <a:endParaRPr lang="en-GB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8C3138-44E1-4A16-830E-CF3D25207B59}"/>
              </a:ext>
            </a:extLst>
          </p:cNvPr>
          <p:cNvSpPr txBox="1"/>
          <p:nvPr/>
        </p:nvSpPr>
        <p:spPr>
          <a:xfrm>
            <a:off x="8886882" y="1225745"/>
            <a:ext cx="2156361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all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 classes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modules can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access this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</a:t>
            </a:r>
          </a:p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(singleton)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i="1" dirty="0">
                <a:solidFill>
                  <a:srgbClr val="FF9999"/>
                </a:solidFill>
              </a:rPr>
              <a:t>PROBLEM</a:t>
            </a:r>
          </a:p>
          <a:p>
            <a:pPr algn="ctr"/>
            <a:endParaRPr lang="hu-HU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when there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</a:t>
            </a:r>
          </a:p>
          <a:p>
            <a:pPr algn="ctr"/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threads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processes</a:t>
            </a:r>
          </a:p>
        </p:txBody>
      </p:sp>
    </p:spTree>
    <p:extLst>
      <p:ext uri="{BB962C8B-B14F-4D97-AF65-F5344CB8AC3E}">
        <p14:creationId xmlns:p14="http://schemas.microsoft.com/office/powerpoint/2010/main" val="275442941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Singleton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 to use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singleton pattern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?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 can control access to a shared resource such as files,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databases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or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thread pools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(when dealing with multithreading)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is extremely crucial in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logging</a:t>
            </a:r>
            <a:endParaRPr lang="hu-HU" b="1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9212076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Factory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226129797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Factory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factory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 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pattern 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helps to create loosely coupled OOP design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is a fundamental problem with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keyword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whenever we use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new keyword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(and instantiate a class) we definitely violate this principle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tying our code to concrete classes makes the application less flexible and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more fragile</a:t>
            </a: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10812A4-B3A0-4A64-8A8E-454AAA6646FB}"/>
              </a:ext>
            </a:extLst>
          </p:cNvPr>
          <p:cNvSpPr/>
          <p:nvPr/>
        </p:nvSpPr>
        <p:spPr>
          <a:xfrm>
            <a:off x="2349623" y="3178203"/>
            <a:ext cx="7492753" cy="110841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„We should favor abstraction (supertypes) instead of </a:t>
            </a:r>
          </a:p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concrete implementations”</a:t>
            </a:r>
            <a:endParaRPr lang="en-GB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883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Factory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 we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program to an interface 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– the code will work fine with any other classes implementing that interface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4E7F47-AC9C-4E9B-B992-03CA39218186}"/>
              </a:ext>
            </a:extLst>
          </p:cNvPr>
          <p:cNvSpPr txBox="1"/>
          <p:nvPr/>
        </p:nvSpPr>
        <p:spPr>
          <a:xfrm>
            <a:off x="4323425" y="3098307"/>
            <a:ext cx="2435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Animal dog = new Dog()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A24131-279C-44C1-8436-3302BB046136}"/>
              </a:ext>
            </a:extLst>
          </p:cNvPr>
          <p:cNvSpPr/>
          <p:nvPr/>
        </p:nvSpPr>
        <p:spPr>
          <a:xfrm>
            <a:off x="4059909" y="2938178"/>
            <a:ext cx="4072182" cy="725102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Animal dog = new Dog();</a:t>
            </a:r>
            <a:endParaRPr lang="en-GB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EDEB0-537C-4F60-9FCA-73596F2E743B}"/>
              </a:ext>
            </a:extLst>
          </p:cNvPr>
          <p:cNvSpPr txBox="1"/>
          <p:nvPr/>
        </p:nvSpPr>
        <p:spPr>
          <a:xfrm>
            <a:off x="2128246" y="4064384"/>
            <a:ext cx="7935507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is working fine because we program to an interface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(instead of concrete classes) but the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Dog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class may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change in the future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rgbClr val="FF9999"/>
                </a:solidFill>
              </a:rPr>
              <a:t>THIS IS WHY THERE IS A PROBLEM WITH THE new KEYWORD </a:t>
            </a:r>
            <a:endParaRPr lang="en-GB" sz="2400" b="1" i="1" dirty="0">
              <a:solidFill>
                <a:srgbClr val="FF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1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Factory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f we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program to an interface 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– the code will work fine with any other classes implementing that interface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4E7F47-AC9C-4E9B-B992-03CA39218186}"/>
              </a:ext>
            </a:extLst>
          </p:cNvPr>
          <p:cNvSpPr txBox="1"/>
          <p:nvPr/>
        </p:nvSpPr>
        <p:spPr>
          <a:xfrm>
            <a:off x="4323425" y="3098307"/>
            <a:ext cx="2435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Animal dog = new Dog()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A24131-279C-44C1-8436-3302BB046136}"/>
              </a:ext>
            </a:extLst>
          </p:cNvPr>
          <p:cNvSpPr/>
          <p:nvPr/>
        </p:nvSpPr>
        <p:spPr>
          <a:xfrm>
            <a:off x="3904621" y="2955875"/>
            <a:ext cx="4382755" cy="72510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Animal dog = AnimalFactory.getDog()</a:t>
            </a:r>
            <a:endParaRPr lang="en-GB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EDEB0-537C-4F60-9FCA-73596F2E743B}"/>
              </a:ext>
            </a:extLst>
          </p:cNvPr>
          <p:cNvSpPr txBox="1"/>
          <p:nvPr/>
        </p:nvSpPr>
        <p:spPr>
          <a:xfrm>
            <a:off x="2397809" y="4099896"/>
            <a:ext cx="7396384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why we should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separate the static classes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 application from the classes that change frequently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(we can encapsulate object creation)</a:t>
            </a:r>
          </a:p>
          <a:p>
            <a:pPr algn="ctr"/>
            <a:endParaRPr lang="hu-HU" sz="2000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CAN INSTANTIATE THE CLASSES IN A SEPARATE CLASS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- FACTORY PATTERN -</a:t>
            </a:r>
            <a:endParaRPr lang="en-GB" sz="24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102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Abstract Factory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0F7F46-BFA3-49F1-B340-DAE23F62E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factories that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creates other factories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(factories of the factories)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 is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an interface is responsible for creating a factory of related objects without explicitly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specifying their classes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1678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AF11B-D3E3-4A80-881C-96D55BDC2CF1}"/>
              </a:ext>
            </a:extLst>
          </p:cNvPr>
          <p:cNvSpPr txBox="1"/>
          <p:nvPr/>
        </p:nvSpPr>
        <p:spPr>
          <a:xfrm>
            <a:off x="838200" y="1690688"/>
            <a:ext cx="49928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1.) single responsibility principle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48BBD-EDF6-4F18-9EB6-B0C193B06DEE}"/>
              </a:ext>
            </a:extLst>
          </p:cNvPr>
          <p:cNvSpPr txBox="1"/>
          <p:nvPr/>
        </p:nvSpPr>
        <p:spPr>
          <a:xfrm>
            <a:off x="838200" y="2375748"/>
            <a:ext cx="385714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2.) open-closed principle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9E13D9-C010-4BC6-A761-45DD1422EC6A}"/>
              </a:ext>
            </a:extLst>
          </p:cNvPr>
          <p:cNvSpPr txBox="1"/>
          <p:nvPr/>
        </p:nvSpPr>
        <p:spPr>
          <a:xfrm>
            <a:off x="838200" y="3025129"/>
            <a:ext cx="482279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3.) Liskov substitution principle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7A465-9F89-44B3-A435-C14750BA0539}"/>
              </a:ext>
            </a:extLst>
          </p:cNvPr>
          <p:cNvSpPr txBox="1"/>
          <p:nvPr/>
        </p:nvSpPr>
        <p:spPr>
          <a:xfrm>
            <a:off x="838199" y="3710189"/>
            <a:ext cx="518308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4.) interface segregation principle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740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Abstract Factory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33344D8-7464-46A5-8590-CB5103F1FF5A}"/>
              </a:ext>
            </a:extLst>
          </p:cNvPr>
          <p:cNvSpPr/>
          <p:nvPr/>
        </p:nvSpPr>
        <p:spPr>
          <a:xfrm>
            <a:off x="4893076" y="1959746"/>
            <a:ext cx="2405848" cy="74794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AbstractFactory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F5C039E-B183-476B-922B-97016C48D308}"/>
              </a:ext>
            </a:extLst>
          </p:cNvPr>
          <p:cNvSpPr/>
          <p:nvPr/>
        </p:nvSpPr>
        <p:spPr>
          <a:xfrm>
            <a:off x="2487228" y="3541451"/>
            <a:ext cx="2405848" cy="74794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PetrolFactory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D8BEB7D-3D38-4DB9-B32C-B9B4F3BC6D82}"/>
              </a:ext>
            </a:extLst>
          </p:cNvPr>
          <p:cNvSpPr/>
          <p:nvPr/>
        </p:nvSpPr>
        <p:spPr>
          <a:xfrm>
            <a:off x="7298924" y="3541451"/>
            <a:ext cx="2405848" cy="74794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ElectricFactory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81A7C181-8110-40D4-8B8E-2D29C9CD2D71}"/>
              </a:ext>
            </a:extLst>
          </p:cNvPr>
          <p:cNvCxnSpPr>
            <a:cxnSpLocks/>
            <a:stCxn id="5" idx="1"/>
            <a:endCxn id="7" idx="0"/>
          </p:cNvCxnSpPr>
          <p:nvPr/>
        </p:nvCxnSpPr>
        <p:spPr>
          <a:xfrm rot="10800000" flipV="1">
            <a:off x="3690152" y="2333717"/>
            <a:ext cx="1202924" cy="1207733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8792040-F4B7-4DE7-A562-B1978BAD9D26}"/>
              </a:ext>
            </a:extLst>
          </p:cNvPr>
          <p:cNvCxnSpPr>
            <a:cxnSpLocks/>
            <a:stCxn id="5" idx="3"/>
            <a:endCxn id="9" idx="0"/>
          </p:cNvCxnSpPr>
          <p:nvPr/>
        </p:nvCxnSpPr>
        <p:spPr>
          <a:xfrm>
            <a:off x="7298924" y="2333718"/>
            <a:ext cx="1202924" cy="1207733"/>
          </a:xfrm>
          <a:prstGeom prst="bentConnector2">
            <a:avLst/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F9EC26EA-E41D-40E7-991E-036BAD0B489F}"/>
              </a:ext>
            </a:extLst>
          </p:cNvPr>
          <p:cNvSpPr/>
          <p:nvPr/>
        </p:nvSpPr>
        <p:spPr>
          <a:xfrm>
            <a:off x="6568736" y="5057382"/>
            <a:ext cx="1460375" cy="61639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FORD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228410C-073F-4971-B41B-BA6A979C28C6}"/>
              </a:ext>
            </a:extLst>
          </p:cNvPr>
          <p:cNvSpPr/>
          <p:nvPr/>
        </p:nvSpPr>
        <p:spPr>
          <a:xfrm>
            <a:off x="8974583" y="5057382"/>
            <a:ext cx="1460376" cy="61639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TOYOTA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882FDC3C-E2FF-42BC-8502-865E7B83F01B}"/>
              </a:ext>
            </a:extLst>
          </p:cNvPr>
          <p:cNvSpPr/>
          <p:nvPr/>
        </p:nvSpPr>
        <p:spPr>
          <a:xfrm>
            <a:off x="1757040" y="5057382"/>
            <a:ext cx="1460375" cy="61639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FORD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8AE6CAF-9B29-42E0-A83A-B2775A511AA3}"/>
              </a:ext>
            </a:extLst>
          </p:cNvPr>
          <p:cNvSpPr/>
          <p:nvPr/>
        </p:nvSpPr>
        <p:spPr>
          <a:xfrm>
            <a:off x="4162888" y="5057382"/>
            <a:ext cx="1460376" cy="61639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TOYOTA</a:t>
            </a:r>
            <a:endParaRPr lang="en-GB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CE7FFB96-DC8B-4C9F-A255-0FFDAE61FC8C}"/>
              </a:ext>
            </a:extLst>
          </p:cNvPr>
          <p:cNvCxnSpPr>
            <a:cxnSpLocks/>
          </p:cNvCxnSpPr>
          <p:nvPr/>
        </p:nvCxnSpPr>
        <p:spPr>
          <a:xfrm rot="5400000">
            <a:off x="2704698" y="4071927"/>
            <a:ext cx="767987" cy="1202924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E7187B8E-EEC7-4DEB-975C-D39E358DF469}"/>
              </a:ext>
            </a:extLst>
          </p:cNvPr>
          <p:cNvCxnSpPr>
            <a:cxnSpLocks/>
          </p:cNvCxnSpPr>
          <p:nvPr/>
        </p:nvCxnSpPr>
        <p:spPr>
          <a:xfrm rot="16200000" flipH="1">
            <a:off x="3907622" y="4071927"/>
            <a:ext cx="767987" cy="1202924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F8F21EFE-5D05-46FD-845C-1DDD22289877}"/>
              </a:ext>
            </a:extLst>
          </p:cNvPr>
          <p:cNvCxnSpPr>
            <a:cxnSpLocks/>
          </p:cNvCxnSpPr>
          <p:nvPr/>
        </p:nvCxnSpPr>
        <p:spPr>
          <a:xfrm rot="5400000">
            <a:off x="7526751" y="4071927"/>
            <a:ext cx="767987" cy="1202924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6E54F3C3-287C-4C41-996E-B7662AA4A27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729675" y="4071927"/>
            <a:ext cx="767987" cy="1202924"/>
          </a:xfrm>
          <a:prstGeom prst="bentConnector3">
            <a:avLst>
              <a:gd name="adj1" fmla="val 50000"/>
            </a:avLst>
          </a:prstGeom>
          <a:ln w="28575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568872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Builder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25488126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Builder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0F7F46-BFA3-49F1-B340-DAE23F62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8171"/>
            <a:ext cx="10747159" cy="4351338"/>
          </a:xfrm>
        </p:spPr>
        <p:txBody>
          <a:bodyPr/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uilder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pattern is maybe the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#1 desing pattern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software engineering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is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motivation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behind builder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1AE54-9B17-4810-8FE1-BFFB2A8EB9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163" y="2790534"/>
            <a:ext cx="5669871" cy="37099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9CDDC0-3AC2-416A-9882-0805DE69846F}"/>
              </a:ext>
            </a:extLst>
          </p:cNvPr>
          <p:cNvSpPr txBox="1"/>
          <p:nvPr/>
        </p:nvSpPr>
        <p:spPr>
          <a:xfrm>
            <a:off x="7271015" y="2707223"/>
            <a:ext cx="4082785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b="1" i="1" dirty="0">
                <a:solidFill>
                  <a:srgbClr val="FF9999"/>
                </a:solidFill>
              </a:rPr>
              <a:t>LARGE NUMBER OF </a:t>
            </a:r>
          </a:p>
          <a:p>
            <a:pPr algn="ctr"/>
            <a:r>
              <a:rPr lang="hu-HU" sz="2000" b="1" i="1" dirty="0">
                <a:solidFill>
                  <a:srgbClr val="FF9999"/>
                </a:solidFill>
              </a:rPr>
              <a:t>VARIABLES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may be a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large</a:t>
            </a:r>
          </a:p>
          <a:p>
            <a:pPr algn="ctr"/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amount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of parameters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a constructor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because there may be 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several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instance variables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a given class</a:t>
            </a:r>
          </a:p>
          <a:p>
            <a:pPr algn="ctr"/>
            <a:endParaRPr lang="hu-HU" sz="20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000" b="1" i="1" dirty="0">
                <a:solidFill>
                  <a:srgbClr val="FF9999"/>
                </a:solidFill>
              </a:rPr>
              <a:t>EASY TO CONFUSE THE PARAMETERS</a:t>
            </a:r>
          </a:p>
        </p:txBody>
      </p:sp>
    </p:spTree>
    <p:extLst>
      <p:ext uri="{BB962C8B-B14F-4D97-AF65-F5344CB8AC3E}">
        <p14:creationId xmlns:p14="http://schemas.microsoft.com/office/powerpoint/2010/main" val="14045649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Builder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0F7F46-BFA3-49F1-B340-DAE23F62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8171"/>
            <a:ext cx="10747159" cy="4351338"/>
          </a:xfrm>
        </p:spPr>
        <p:txBody>
          <a:bodyPr/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 several parameters in the constructor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getters / setters</a:t>
            </a:r>
          </a:p>
          <a:p>
            <a:r>
              <a:rPr lang="hu-HU" b="1" dirty="0">
                <a:solidFill>
                  <a:srgbClr val="FF9999"/>
                </a:solidFill>
              </a:rPr>
              <a:t>THESE ARE NOT EXTENSIBLE SOLUTIONS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we want to add another optional parameter then we have to add another contructor</a:t>
            </a:r>
          </a:p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„telescoping constructors”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F62C0-7074-4D81-A8FF-E3F3F12DB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361" y="3335003"/>
            <a:ext cx="5950998" cy="33847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DF4706-9049-4C95-9CBB-A45231F16A43}"/>
              </a:ext>
            </a:extLst>
          </p:cNvPr>
          <p:cNvSpPr txBox="1"/>
          <p:nvPr/>
        </p:nvSpPr>
        <p:spPr>
          <a:xfrm>
            <a:off x="1124354" y="4211753"/>
            <a:ext cx="385099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just have to add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single method</a:t>
            </a:r>
          </a:p>
          <a:p>
            <a:pPr algn="ctr"/>
            <a:endParaRPr lang="hu-HU" sz="24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IF WE USE BUILDER PATTERN</a:t>
            </a:r>
          </a:p>
        </p:txBody>
      </p:sp>
    </p:spTree>
    <p:extLst>
      <p:ext uri="{BB962C8B-B14F-4D97-AF65-F5344CB8AC3E}">
        <p14:creationId xmlns:p14="http://schemas.microsoft.com/office/powerpoint/2010/main" val="146157191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Builder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0F7F46-BFA3-49F1-B340-DAE23F62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8171"/>
            <a:ext cx="10747159" cy="4351338"/>
          </a:xfrm>
        </p:spPr>
        <p:txBody>
          <a:bodyPr/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 several parameters in the constructor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getters / setters</a:t>
            </a:r>
          </a:p>
          <a:p>
            <a:r>
              <a:rPr lang="hu-HU" b="1" dirty="0">
                <a:solidFill>
                  <a:srgbClr val="FF9999"/>
                </a:solidFill>
              </a:rPr>
              <a:t>THESE ARE NOT EXTENSIBLE SOLUTIONS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we want to add another optional parameter then we have to add another contructor</a:t>
            </a:r>
          </a:p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„telescoping constructors”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F62C0-7074-4D81-A8FF-E3F3F12DB9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4361" y="3335003"/>
            <a:ext cx="5950998" cy="338471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8DF4706-9049-4C95-9CBB-A45231F16A43}"/>
              </a:ext>
            </a:extLst>
          </p:cNvPr>
          <p:cNvSpPr txBox="1"/>
          <p:nvPr/>
        </p:nvSpPr>
        <p:spPr>
          <a:xfrm>
            <a:off x="1124354" y="4211753"/>
            <a:ext cx="385099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hu-HU" sz="2400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just have to add</a:t>
            </a:r>
          </a:p>
          <a:p>
            <a:pPr algn="ctr"/>
            <a:r>
              <a:rPr lang="hu-HU" sz="24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single method</a:t>
            </a:r>
          </a:p>
          <a:p>
            <a:pPr algn="ctr"/>
            <a:endParaRPr lang="hu-HU" sz="2400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IF WE USE BUILDER PATTERN</a:t>
            </a:r>
          </a:p>
        </p:txBody>
      </p:sp>
    </p:spTree>
    <p:extLst>
      <p:ext uri="{BB962C8B-B14F-4D97-AF65-F5344CB8AC3E}">
        <p14:creationId xmlns:p14="http://schemas.microsoft.com/office/powerpoint/2010/main" val="37370577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Builder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B0F7F46-BFA3-49F1-B340-DAE23F62E1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4804"/>
            <a:ext cx="10747159" cy="4351338"/>
          </a:xfrm>
        </p:spPr>
        <p:txBody>
          <a:bodyPr/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builder pattern satisfies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immutable property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here we create the object itself at the last step</a:t>
            </a:r>
          </a:p>
          <a:p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B6DEBCF-03F6-472A-B06E-F17DF6EBB1CB}"/>
              </a:ext>
            </a:extLst>
          </p:cNvPr>
          <p:cNvSpPr/>
          <p:nvPr/>
        </p:nvSpPr>
        <p:spPr>
          <a:xfrm>
            <a:off x="1981569" y="2983915"/>
            <a:ext cx="8460419" cy="83450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20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Person p = new Person.Builder().setAge(12).setName(„Kevin”).build(); </a:t>
            </a:r>
          </a:p>
          <a:p>
            <a:pPr algn="ctr"/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379C6F-0933-49EC-823D-88D17B1C3F83}"/>
              </a:ext>
            </a:extLst>
          </p:cNvPr>
          <p:cNvSpPr txBox="1"/>
          <p:nvPr/>
        </p:nvSpPr>
        <p:spPr>
          <a:xfrm>
            <a:off x="2062122" y="4117652"/>
            <a:ext cx="8299323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can not be any problem because of</a:t>
            </a:r>
          </a:p>
          <a:p>
            <a:pPr algn="ctr"/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concurrent updates 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when dealing with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threads or processes</a:t>
            </a:r>
          </a:p>
          <a:p>
            <a:pPr algn="ctr"/>
            <a:endParaRPr lang="hu-HU" sz="2000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CONSTRUCT THE OBJECT AS THE LAST STEP OF THE PROCESS</a:t>
            </a:r>
          </a:p>
          <a:p>
            <a:pPr algn="ctr"/>
            <a:r>
              <a:rPr lang="hu-HU" sz="24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- BUILDER PATTERN -</a:t>
            </a:r>
            <a:endParaRPr lang="en-GB" sz="2400" b="1" i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21847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Prototype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101090802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Prototype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prototype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aim is to be able to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copy existing objects 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without depending on those given classes 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consider all the variables of the given object and copy the value one by one ...</a:t>
            </a:r>
          </a:p>
          <a:p>
            <a:endParaRPr lang="hu-HU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rgbClr val="FF9999"/>
                </a:solidFill>
              </a:rPr>
              <a:t>THERE MAY BE PRIVATE VARIABLES AND THERE</a:t>
            </a:r>
          </a:p>
          <a:p>
            <a:pPr marL="0" indent="0" algn="ctr">
              <a:buNone/>
            </a:pPr>
            <a:r>
              <a:rPr lang="hu-HU" b="1" i="0" dirty="0">
                <a:solidFill>
                  <a:srgbClr val="FF9999"/>
                </a:solidFill>
                <a:effectLst/>
              </a:rPr>
              <a:t>MAY BE ABSTRACT LAYERS AS WELL</a:t>
            </a:r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69494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Prototype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usually we program to an interface or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supertype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– it is a good object-oriented design principle</a:t>
            </a:r>
            <a:endParaRPr lang="hu-HU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4E7F47-AC9C-4E9B-B992-03CA39218186}"/>
              </a:ext>
            </a:extLst>
          </p:cNvPr>
          <p:cNvSpPr txBox="1"/>
          <p:nvPr/>
        </p:nvSpPr>
        <p:spPr>
          <a:xfrm>
            <a:off x="4323425" y="3098307"/>
            <a:ext cx="2435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Animal dog = new Dog()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A24131-279C-44C1-8436-3302BB046136}"/>
              </a:ext>
            </a:extLst>
          </p:cNvPr>
          <p:cNvSpPr/>
          <p:nvPr/>
        </p:nvSpPr>
        <p:spPr>
          <a:xfrm>
            <a:off x="3904621" y="2982508"/>
            <a:ext cx="4382755" cy="72510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Animal dog = new Dog();</a:t>
            </a:r>
            <a:endParaRPr lang="en-GB" sz="20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3EDEB0-537C-4F60-9FCA-73596F2E743B}"/>
              </a:ext>
            </a:extLst>
          </p:cNvPr>
          <p:cNvSpPr txBox="1"/>
          <p:nvPr/>
        </p:nvSpPr>
        <p:spPr>
          <a:xfrm>
            <a:off x="3280355" y="4153045"/>
            <a:ext cx="5631285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these cases (when we have the interface) </a:t>
            </a:r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have</a:t>
            </a:r>
          </a:p>
          <a:p>
            <a:pPr algn="ctr"/>
            <a:r>
              <a:rPr lang="hu-HU" sz="2000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access to the methods </a:t>
            </a:r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variabes that </a:t>
            </a:r>
          </a:p>
          <a:p>
            <a:pPr algn="ctr"/>
            <a:r>
              <a:rPr lang="hu-HU" sz="2000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are defined in the interface</a:t>
            </a:r>
          </a:p>
          <a:p>
            <a:pPr algn="ctr"/>
            <a:endParaRPr lang="hu-HU" sz="2000" i="1" dirty="0">
              <a:solidFill>
                <a:srgbClr val="FF9999"/>
              </a:solidFill>
            </a:endParaRPr>
          </a:p>
          <a:p>
            <a:pPr algn="ctr"/>
            <a:r>
              <a:rPr lang="hu-HU" sz="2400" b="1" i="1" dirty="0">
                <a:solidFill>
                  <a:srgbClr val="FF9999"/>
                </a:solidFill>
              </a:rPr>
              <a:t>THIS IS THE DRAWBACK OF ABSTRACTION</a:t>
            </a:r>
            <a:endParaRPr lang="en-GB" sz="2400" b="1" i="1" dirty="0">
              <a:solidFill>
                <a:srgbClr val="FF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62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Prototype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solution is that we have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delegate the object creation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problem to the object itself</a:t>
            </a:r>
          </a:p>
          <a:p>
            <a:endParaRPr lang="hu-HU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THIS OPERATION IS CALLED CLONING</a:t>
            </a:r>
          </a:p>
          <a:p>
            <a:endParaRPr lang="hu-HU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clone method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creates a new instance with all the field values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 object that supports the cloning operation is called a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prototype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n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Java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we have to implement the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Cloneable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interface and define the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clone() 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method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1418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SOLID Principles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8AF11B-D3E3-4A80-881C-96D55BDC2CF1}"/>
              </a:ext>
            </a:extLst>
          </p:cNvPr>
          <p:cNvSpPr txBox="1"/>
          <p:nvPr/>
        </p:nvSpPr>
        <p:spPr>
          <a:xfrm>
            <a:off x="838200" y="1690688"/>
            <a:ext cx="49928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1.) single responsibility principle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948BBD-EDF6-4F18-9EB6-B0C193B06DEE}"/>
              </a:ext>
            </a:extLst>
          </p:cNvPr>
          <p:cNvSpPr txBox="1"/>
          <p:nvPr/>
        </p:nvSpPr>
        <p:spPr>
          <a:xfrm>
            <a:off x="838200" y="2375748"/>
            <a:ext cx="385714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2.) open-closed principle</a:t>
            </a:r>
          </a:p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9E13D9-C010-4BC6-A761-45DD1422EC6A}"/>
              </a:ext>
            </a:extLst>
          </p:cNvPr>
          <p:cNvSpPr txBox="1"/>
          <p:nvPr/>
        </p:nvSpPr>
        <p:spPr>
          <a:xfrm>
            <a:off x="838200" y="3025129"/>
            <a:ext cx="4822795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3.) Liskov substitution principle</a:t>
            </a:r>
          </a:p>
          <a:p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7A465-9F89-44B3-A435-C14750BA0539}"/>
              </a:ext>
            </a:extLst>
          </p:cNvPr>
          <p:cNvSpPr txBox="1"/>
          <p:nvPr/>
        </p:nvSpPr>
        <p:spPr>
          <a:xfrm>
            <a:off x="838199" y="3710189"/>
            <a:ext cx="518308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4.) interface segregation principle</a:t>
            </a:r>
          </a:p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1EC057-D02A-40E1-A62B-58B3EEA4BEC1}"/>
              </a:ext>
            </a:extLst>
          </p:cNvPr>
          <p:cNvSpPr txBox="1"/>
          <p:nvPr/>
        </p:nvSpPr>
        <p:spPr>
          <a:xfrm>
            <a:off x="838199" y="4386371"/>
            <a:ext cx="392774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2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5.) dependency inversion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429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Prototype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sometimes we can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eliminate inheritance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with prototype pattern</a:t>
            </a:r>
          </a:p>
          <a:p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especially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when dealing with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complex objects 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– do not want to bother with </a:t>
            </a:r>
            <a:r>
              <a:rPr lang="en-GB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configuration</a:t>
            </a:r>
            <a:r>
              <a:rPr lang="hu-HU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issues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i="0" dirty="0">
              <a:solidFill>
                <a:schemeClr val="tx1">
                  <a:lumMod val="65000"/>
                  <a:lumOff val="35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5976780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374070872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command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aim is to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achieve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separation of concerns</a:t>
            </a: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3364CB-D9FC-44C0-A8E3-91E8A723777B}"/>
              </a:ext>
            </a:extLst>
          </p:cNvPr>
          <p:cNvSpPr/>
          <p:nvPr/>
        </p:nvSpPr>
        <p:spPr>
          <a:xfrm>
            <a:off x="6844686" y="3562166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SAVE BUTTON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A804E75-2010-4B41-8418-B78B83A2938F}"/>
              </a:ext>
            </a:extLst>
          </p:cNvPr>
          <p:cNvSpPr/>
          <p:nvPr/>
        </p:nvSpPr>
        <p:spPr>
          <a:xfrm>
            <a:off x="6844686" y="4383239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UPDATE BUTTON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478FA92-9BDE-46C7-B814-1332A080F062}"/>
              </a:ext>
            </a:extLst>
          </p:cNvPr>
          <p:cNvSpPr/>
          <p:nvPr/>
        </p:nvSpPr>
        <p:spPr>
          <a:xfrm>
            <a:off x="6844686" y="5204312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DELETE BUTTON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1E6B724-86C3-4957-BEA2-7F782817ED1E}"/>
              </a:ext>
            </a:extLst>
          </p:cNvPr>
          <p:cNvSpPr/>
          <p:nvPr/>
        </p:nvSpPr>
        <p:spPr>
          <a:xfrm>
            <a:off x="3078333" y="3562166"/>
            <a:ext cx="2337786" cy="22191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APPLICATION</a:t>
            </a:r>
            <a:endParaRPr lang="hu-HU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endParaRPr lang="hu-HU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(business logic</a:t>
            </a:r>
            <a:endParaRPr lang="en-GB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and the model)</a:t>
            </a:r>
            <a:endParaRPr lang="en-GB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A168553-8BF4-4CE8-88D4-B1DDAF5FAD87}"/>
              </a:ext>
            </a:extLst>
          </p:cNvPr>
          <p:cNvCxnSpPr>
            <a:cxnSpLocks/>
          </p:cNvCxnSpPr>
          <p:nvPr/>
        </p:nvCxnSpPr>
        <p:spPr>
          <a:xfrm flipH="1">
            <a:off x="5416119" y="3835153"/>
            <a:ext cx="1428567" cy="0"/>
          </a:xfrm>
          <a:prstGeom prst="straightConnector1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6E35C5E-373E-4F73-828F-01DCF4C772D6}"/>
              </a:ext>
            </a:extLst>
          </p:cNvPr>
          <p:cNvCxnSpPr>
            <a:cxnSpLocks/>
          </p:cNvCxnSpPr>
          <p:nvPr/>
        </p:nvCxnSpPr>
        <p:spPr>
          <a:xfrm flipH="1">
            <a:off x="5416119" y="4688889"/>
            <a:ext cx="1428567" cy="0"/>
          </a:xfrm>
          <a:prstGeom prst="straightConnector1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281757B-FC10-4005-8C43-FAC2C24ED135}"/>
              </a:ext>
            </a:extLst>
          </p:cNvPr>
          <p:cNvCxnSpPr>
            <a:cxnSpLocks/>
          </p:cNvCxnSpPr>
          <p:nvPr/>
        </p:nvCxnSpPr>
        <p:spPr>
          <a:xfrm flipH="1">
            <a:off x="5416119" y="5489360"/>
            <a:ext cx="1428567" cy="0"/>
          </a:xfrm>
          <a:prstGeom prst="straightConnector1">
            <a:avLst/>
          </a:prstGeom>
          <a:ln w="5715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360732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command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aim is to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achieve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separation of concerns</a:t>
            </a: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93364CB-D9FC-44C0-A8E3-91E8A723777B}"/>
              </a:ext>
            </a:extLst>
          </p:cNvPr>
          <p:cNvSpPr/>
          <p:nvPr/>
        </p:nvSpPr>
        <p:spPr>
          <a:xfrm>
            <a:off x="7892251" y="3562166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SAVE BUTTON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A804E75-2010-4B41-8418-B78B83A2938F}"/>
              </a:ext>
            </a:extLst>
          </p:cNvPr>
          <p:cNvSpPr/>
          <p:nvPr/>
        </p:nvSpPr>
        <p:spPr>
          <a:xfrm>
            <a:off x="7892251" y="4383239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UPDATE BUTTON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478FA92-9BDE-46C7-B814-1332A080F062}"/>
              </a:ext>
            </a:extLst>
          </p:cNvPr>
          <p:cNvSpPr/>
          <p:nvPr/>
        </p:nvSpPr>
        <p:spPr>
          <a:xfrm>
            <a:off x="7892251" y="5204312"/>
            <a:ext cx="1935332" cy="57704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DELETE BUTTON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1E6B724-86C3-4957-BEA2-7F782817ED1E}"/>
              </a:ext>
            </a:extLst>
          </p:cNvPr>
          <p:cNvSpPr/>
          <p:nvPr/>
        </p:nvSpPr>
        <p:spPr>
          <a:xfrm>
            <a:off x="2021889" y="3562166"/>
            <a:ext cx="2337786" cy="2219195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APPLICATION</a:t>
            </a:r>
            <a:endParaRPr lang="hu-HU" sz="24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endParaRPr lang="hu-HU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(business logic</a:t>
            </a:r>
            <a:endParaRPr lang="en-GB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and the model)</a:t>
            </a:r>
            <a:endParaRPr lang="en-GB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E3468ED-2E14-48DB-B646-B458332EF5E5}"/>
              </a:ext>
            </a:extLst>
          </p:cNvPr>
          <p:cNvSpPr/>
          <p:nvPr/>
        </p:nvSpPr>
        <p:spPr>
          <a:xfrm>
            <a:off x="5783505" y="3562166"/>
            <a:ext cx="532660" cy="221919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600" b="1" dirty="0">
                <a:solidFill>
                  <a:srgbClr val="0070C0"/>
                </a:solidFill>
              </a:rPr>
              <a:t>C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O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M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M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A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N</a:t>
            </a:r>
          </a:p>
          <a:p>
            <a:pPr algn="ctr"/>
            <a:r>
              <a:rPr lang="hu-HU" sz="1600" b="1" dirty="0">
                <a:solidFill>
                  <a:srgbClr val="0070C0"/>
                </a:solidFill>
              </a:rPr>
              <a:t>D</a:t>
            </a:r>
            <a:endParaRPr lang="en-GB" sz="1600" b="1" dirty="0">
              <a:solidFill>
                <a:srgbClr val="0070C0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2E189DD-DC0B-4244-A4BD-D5591F2B17D5}"/>
              </a:ext>
            </a:extLst>
          </p:cNvPr>
          <p:cNvCxnSpPr>
            <a:cxnSpLocks/>
          </p:cNvCxnSpPr>
          <p:nvPr/>
        </p:nvCxnSpPr>
        <p:spPr>
          <a:xfrm flipH="1">
            <a:off x="6498076" y="4681459"/>
            <a:ext cx="1105368" cy="0"/>
          </a:xfrm>
          <a:prstGeom prst="straightConnector1">
            <a:avLst/>
          </a:prstGeom>
          <a:ln w="2032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A2E2C6-5393-414A-A83F-FC9A9894166B}"/>
              </a:ext>
            </a:extLst>
          </p:cNvPr>
          <p:cNvCxnSpPr>
            <a:cxnSpLocks/>
          </p:cNvCxnSpPr>
          <p:nvPr/>
        </p:nvCxnSpPr>
        <p:spPr>
          <a:xfrm flipH="1">
            <a:off x="4490936" y="4681459"/>
            <a:ext cx="1105368" cy="0"/>
          </a:xfrm>
          <a:prstGeom prst="straightConnector1">
            <a:avLst/>
          </a:prstGeom>
          <a:ln w="203200">
            <a:solidFill>
              <a:schemeClr val="accent4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638488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because of the abstract layer we can achieve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loosely coupled design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user interface components know nothing about the underlying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business logic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or the model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we can change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sender’s behavior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at run-time</a:t>
            </a: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1778598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 we can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encapsulate method invocations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– encapsulating requests as objects basically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method invoking the computations knows nothing about about the implementation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LOOSELY COUPLED SOFTWARE DESIGN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usually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components of the command pattern</a:t>
            </a:r>
          </a:p>
          <a:p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receiver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invoker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and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client</a:t>
            </a: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6122238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66"/>
            <a:ext cx="10515600" cy="1325563"/>
          </a:xfrm>
        </p:spPr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Command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838201" y="1288497"/>
            <a:ext cx="10515599" cy="11336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k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nows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about receiver 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invokes a method of the receiver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 v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parameters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receiver method are stored in the command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76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66"/>
            <a:ext cx="10515600" cy="1325563"/>
          </a:xfrm>
        </p:spPr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Command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838201" y="1288497"/>
            <a:ext cx="10515599" cy="11336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k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nows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about receiver 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invokes a method of the receiver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 v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parameters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receiver method are stored in the command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8C6590-B48B-4AA3-9B38-7E93D7608BD5}"/>
              </a:ext>
            </a:extLst>
          </p:cNvPr>
          <p:cNvSpPr/>
          <p:nvPr/>
        </p:nvSpPr>
        <p:spPr>
          <a:xfrm>
            <a:off x="838200" y="2688199"/>
            <a:ext cx="10515600" cy="85117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RECEIVER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does the work itself</a:t>
            </a:r>
          </a:p>
        </p:txBody>
      </p:sp>
    </p:spTree>
    <p:extLst>
      <p:ext uri="{BB962C8B-B14F-4D97-AF65-F5344CB8AC3E}">
        <p14:creationId xmlns:p14="http://schemas.microsoft.com/office/powerpoint/2010/main" val="1799553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66"/>
            <a:ext cx="10515600" cy="1325563"/>
          </a:xfrm>
        </p:spPr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Command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838201" y="1288497"/>
            <a:ext cx="10515599" cy="11336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k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nows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about receiver 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invokes a method of the receiver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 v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parameters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receiver method are stored in the command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8C6590-B48B-4AA3-9B38-7E93D7608BD5}"/>
              </a:ext>
            </a:extLst>
          </p:cNvPr>
          <p:cNvSpPr/>
          <p:nvPr/>
        </p:nvSpPr>
        <p:spPr>
          <a:xfrm>
            <a:off x="838200" y="2688199"/>
            <a:ext cx="10515600" cy="85117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RECEIVER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does the work itself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6079CA-2AE1-47B0-B906-8C4EDC446790}"/>
              </a:ext>
            </a:extLst>
          </p:cNvPr>
          <p:cNvSpPr/>
          <p:nvPr/>
        </p:nvSpPr>
        <p:spPr>
          <a:xfrm>
            <a:off x="838200" y="3805383"/>
            <a:ext cx="10515600" cy="136378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INVOKER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knows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to execute a command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optionally does bookkeeping about the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 execution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invoker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does not know anything about a concrete command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it knows only about command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406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566"/>
            <a:ext cx="10515600" cy="1325563"/>
          </a:xfrm>
        </p:spPr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Command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F95D053-E484-49DC-99A3-FEC73A532214}"/>
              </a:ext>
            </a:extLst>
          </p:cNvPr>
          <p:cNvSpPr/>
          <p:nvPr/>
        </p:nvSpPr>
        <p:spPr>
          <a:xfrm>
            <a:off x="838201" y="1288497"/>
            <a:ext cx="10515599" cy="1133689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k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nows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about receiver 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invokes a method of the receiver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The v</a:t>
            </a:r>
            <a:r>
              <a:rPr lang="en-GB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alues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for parameters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of the receiver method are stored in the command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F8C6590-B48B-4AA3-9B38-7E93D7608BD5}"/>
              </a:ext>
            </a:extLst>
          </p:cNvPr>
          <p:cNvSpPr/>
          <p:nvPr/>
        </p:nvSpPr>
        <p:spPr>
          <a:xfrm>
            <a:off x="838200" y="2688199"/>
            <a:ext cx="10515600" cy="85117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RECEIVER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does the work itself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86079CA-2AE1-47B0-B906-8C4EDC446790}"/>
              </a:ext>
            </a:extLst>
          </p:cNvPr>
          <p:cNvSpPr/>
          <p:nvPr/>
        </p:nvSpPr>
        <p:spPr>
          <a:xfrm>
            <a:off x="838200" y="3805383"/>
            <a:ext cx="10515600" cy="1363787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INVOKER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knows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how to execute a command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optionally does bookkeeping about the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 execution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invoker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does not know anything about a concrete command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it knows only about command </a:t>
            </a:r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interface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AC12CB-8B79-4354-A6A9-06E3B61C5BA7}"/>
              </a:ext>
            </a:extLst>
          </p:cNvPr>
          <p:cNvSpPr/>
          <p:nvPr/>
        </p:nvSpPr>
        <p:spPr>
          <a:xfrm>
            <a:off x="838200" y="5435183"/>
            <a:ext cx="10515599" cy="113368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CLIENT</a:t>
            </a:r>
            <a:endParaRPr lang="hu-HU" sz="2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he client decides which commands to execute</a:t>
            </a:r>
            <a:r>
              <a:rPr lang="hu-HU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 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execute a command it passes the</a:t>
            </a:r>
            <a:endParaRPr lang="hu-HU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GB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command object </a:t>
            </a:r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the invoker object</a:t>
            </a:r>
            <a:r>
              <a:rPr lang="hu-HU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GB" sz="1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1395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S - Single Responsibility Principle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every single software entity (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class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or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method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 should have only a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 reason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to change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a given class (or method) does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multiple operations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then it is advisable to separate into distinct classes (or methods)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can be done easily with the help of interfaces</a:t>
            </a:r>
          </a:p>
          <a:p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THIS IS WHY SOLID PRINCIPLES ARE USUALLY COMBINED !!!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there are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reasons to change a given class then it is a sign of violating the single responsibility principle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each class or method handle just a single responsibility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this is how we can achieve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loosely coupled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software components</a:t>
            </a:r>
          </a:p>
        </p:txBody>
      </p:sp>
    </p:spTree>
    <p:extLst>
      <p:ext uri="{BB962C8B-B14F-4D97-AF65-F5344CB8AC3E}">
        <p14:creationId xmlns:p14="http://schemas.microsoft.com/office/powerpoint/2010/main" val="3769435588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Advantages of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decouple classes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that invoke the operations and the classes that will execute these operation</a:t>
            </a:r>
          </a:p>
          <a:p>
            <a:pPr algn="ctr"/>
            <a:endParaRPr lang="hu-HU" b="1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	LOOSELY COPULED DESIGN + SINGLE RESPONSIBILITY</a:t>
            </a: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3667782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Advantages of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can add further commands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without modifying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existing code</a:t>
            </a:r>
          </a:p>
          <a:p>
            <a:pPr marL="0" indent="0" algn="ctr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OPEN/CLOSED PRINCIPLE</a:t>
            </a: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8941236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Advantages of </a:t>
            </a:r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Command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do not have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execute the commands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immediately – we can store</a:t>
            </a:r>
          </a:p>
          <a:p>
            <a:pPr marL="0" indent="0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commands in a data structure</a:t>
            </a:r>
          </a:p>
          <a:p>
            <a:pPr marL="0" indent="0" algn="ctr">
              <a:buNone/>
            </a:pPr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WE CAN IMPLEMENT UNDO / REDO OPERATIONS</a:t>
            </a:r>
          </a:p>
          <a:p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89608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Template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115145925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Template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template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several operations and procedure in software engineering that are very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similar to each other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subclasses will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override the specific steps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decide the concrete behaviors of the modules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1E6B724-86C3-4957-BEA2-7F782817ED1E}"/>
              </a:ext>
            </a:extLst>
          </p:cNvPr>
          <p:cNvSpPr/>
          <p:nvPr/>
        </p:nvSpPr>
        <p:spPr>
          <a:xfrm>
            <a:off x="3491177" y="3428999"/>
            <a:ext cx="2337786" cy="1826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FOOTBALL</a:t>
            </a:r>
          </a:p>
          <a:p>
            <a:pPr algn="ctr"/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initialize();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startGame();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finishGame()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A0DD0AE-305B-4433-BC75-26D7539DC905}"/>
              </a:ext>
            </a:extLst>
          </p:cNvPr>
          <p:cNvSpPr/>
          <p:nvPr/>
        </p:nvSpPr>
        <p:spPr>
          <a:xfrm>
            <a:off x="6363039" y="3428999"/>
            <a:ext cx="2337786" cy="182695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BASKETBALL</a:t>
            </a:r>
          </a:p>
          <a:p>
            <a:pPr algn="ctr"/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initialize();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startGame();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finishGame()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79583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Template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template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there are several operations and procedure in software engineering that are very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similar to each other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subclasses will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override the specific steps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and decide the concrete behaviors of the modules</a:t>
            </a:r>
            <a:endParaRPr lang="en-GB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GB" b="1" i="0" dirty="0">
              <a:solidFill>
                <a:srgbClr val="FF9999"/>
              </a:solidFill>
              <a:effectLst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1E6B724-86C3-4957-BEA2-7F782817ED1E}"/>
              </a:ext>
            </a:extLst>
          </p:cNvPr>
          <p:cNvSpPr/>
          <p:nvPr/>
        </p:nvSpPr>
        <p:spPr>
          <a:xfrm>
            <a:off x="3491177" y="3428999"/>
            <a:ext cx="2337786" cy="182695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FOOTBALL</a:t>
            </a:r>
          </a:p>
          <a:p>
            <a:pPr algn="ctr"/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initialize();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startGame();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finishGame()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6A0DD0AE-305B-4433-BC75-26D7539DC905}"/>
              </a:ext>
            </a:extLst>
          </p:cNvPr>
          <p:cNvSpPr/>
          <p:nvPr/>
        </p:nvSpPr>
        <p:spPr>
          <a:xfrm>
            <a:off x="6363039" y="3428999"/>
            <a:ext cx="2337786" cy="182695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4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BASKETBALL</a:t>
            </a:r>
          </a:p>
          <a:p>
            <a:pPr algn="ctr"/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initialize();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startGame();</a:t>
            </a:r>
          </a:p>
          <a:p>
            <a:pPr algn="ctr"/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finishGame()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1A503A4-EFDA-492C-82F7-A72DC75B4841}"/>
              </a:ext>
            </a:extLst>
          </p:cNvPr>
          <p:cNvSpPr/>
          <p:nvPr/>
        </p:nvSpPr>
        <p:spPr>
          <a:xfrm>
            <a:off x="3710064" y="4085818"/>
            <a:ext cx="1889260" cy="1215958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606555-3A82-40B6-8924-FCA1B91DDE23}"/>
              </a:ext>
            </a:extLst>
          </p:cNvPr>
          <p:cNvSpPr/>
          <p:nvPr/>
        </p:nvSpPr>
        <p:spPr>
          <a:xfrm>
            <a:off x="6581928" y="4085818"/>
            <a:ext cx="1889260" cy="1215958"/>
          </a:xfrm>
          <a:prstGeom prst="ellipse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0876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Template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966A8E6-6CEA-4978-AB70-87B0AF5E4C09}"/>
              </a:ext>
            </a:extLst>
          </p:cNvPr>
          <p:cNvSpPr/>
          <p:nvPr/>
        </p:nvSpPr>
        <p:spPr>
          <a:xfrm>
            <a:off x="2896019" y="2031316"/>
            <a:ext cx="2144326" cy="1325563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TEMPLATE PATTERN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62C57EF-DF27-4FC1-BFC2-0DFF5FBA0412}"/>
              </a:ext>
            </a:extLst>
          </p:cNvPr>
          <p:cNvSpPr/>
          <p:nvPr/>
        </p:nvSpPr>
        <p:spPr>
          <a:xfrm>
            <a:off x="6624639" y="2031316"/>
            <a:ext cx="2144325" cy="132556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STRATEGY PATTERN</a:t>
            </a:r>
            <a:endParaRPr lang="en-GB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Arrow: Up-Down 10">
            <a:extLst>
              <a:ext uri="{FF2B5EF4-FFF2-40B4-BE49-F238E27FC236}">
                <a16:creationId xmlns:a16="http://schemas.microsoft.com/office/drawing/2014/main" id="{B1912F13-127E-4795-955D-8102A4C17254}"/>
              </a:ext>
            </a:extLst>
          </p:cNvPr>
          <p:cNvSpPr/>
          <p:nvPr/>
        </p:nvSpPr>
        <p:spPr>
          <a:xfrm rot="5400000">
            <a:off x="5554366" y="2268987"/>
            <a:ext cx="556250" cy="850221"/>
          </a:xfrm>
          <a:prstGeom prst="upDownArrow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ABE6B8-9C31-4DA3-B9F3-11E0B5185F32}"/>
              </a:ext>
            </a:extLst>
          </p:cNvPr>
          <p:cNvSpPr txBox="1"/>
          <p:nvPr/>
        </p:nvSpPr>
        <p:spPr>
          <a:xfrm>
            <a:off x="2653241" y="3653543"/>
            <a:ext cx="262988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template pattern is based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inheritance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usually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operates on class level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which means it is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static</a:t>
            </a:r>
            <a:endParaRPr lang="en-GB" b="1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88C089-9760-41BE-9087-9955D6621C55}"/>
              </a:ext>
            </a:extLst>
          </p:cNvPr>
          <p:cNvSpPr txBox="1"/>
          <p:nvPr/>
        </p:nvSpPr>
        <p:spPr>
          <a:xfrm>
            <a:off x="5203813" y="3653543"/>
            <a:ext cx="49859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strategy pattern is based 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on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composition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instead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+ it operates on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object level </a:t>
            </a:r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which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seans it is </a:t>
            </a:r>
            <a:r>
              <a:rPr lang="hu-HU" b="1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dynamic</a:t>
            </a:r>
          </a:p>
          <a:p>
            <a:pPr algn="ctr"/>
            <a:r>
              <a:rPr lang="hu-HU" i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(we can change behavior at run-time)</a:t>
            </a:r>
          </a:p>
          <a:p>
            <a:pPr algn="ctr"/>
            <a:endParaRPr lang="hu-HU" i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ctr"/>
            <a:r>
              <a:rPr lang="hu-HU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USUALLY STRATEGY PATTERN IS MORE FLEXIBLE !!!</a:t>
            </a:r>
          </a:p>
        </p:txBody>
      </p:sp>
    </p:spTree>
    <p:extLst>
      <p:ext uri="{BB962C8B-B14F-4D97-AF65-F5344CB8AC3E}">
        <p14:creationId xmlns:p14="http://schemas.microsoft.com/office/powerpoint/2010/main" val="91156227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1701" y="2235200"/>
            <a:ext cx="9608598" cy="23876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Visitor</a:t>
            </a:r>
            <a:r>
              <a:rPr lang="hu-HU" b="1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br>
              <a:rPr lang="hu-HU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hu-HU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(Design Patterns)</a:t>
            </a:r>
          </a:p>
        </p:txBody>
      </p:sp>
    </p:spTree>
    <p:extLst>
      <p:ext uri="{BB962C8B-B14F-4D97-AF65-F5344CB8AC3E}">
        <p14:creationId xmlns:p14="http://schemas.microsoft.com/office/powerpoint/2010/main" val="329682935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Visitor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hu-HU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hat is the motivation behind </a:t>
            </a:r>
            <a:r>
              <a:rPr lang="en-GB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visitor</a:t>
            </a:r>
            <a:r>
              <a:rPr lang="hu-HU" b="1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</a:rPr>
              <a:t> pattern?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 would like to do some specific operation 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(saving the data) on different entities ...</a:t>
            </a:r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10F2DFB-15A0-4AE4-8707-C22DC733B7E4}"/>
              </a:ext>
            </a:extLst>
          </p:cNvPr>
          <p:cNvSpPr/>
          <p:nvPr/>
        </p:nvSpPr>
        <p:spPr>
          <a:xfrm>
            <a:off x="1720176" y="3747057"/>
            <a:ext cx="2431915" cy="2431915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A4C6ED6B-1BA0-4032-A039-7BFD07288857}"/>
              </a:ext>
            </a:extLst>
          </p:cNvPr>
          <p:cNvSpPr/>
          <p:nvPr/>
        </p:nvSpPr>
        <p:spPr>
          <a:xfrm>
            <a:off x="2877767" y="4452582"/>
            <a:ext cx="3218233" cy="1325563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746C12-CE5D-490E-AFB1-0BA779860982}"/>
              </a:ext>
            </a:extLst>
          </p:cNvPr>
          <p:cNvSpPr/>
          <p:nvPr/>
        </p:nvSpPr>
        <p:spPr>
          <a:xfrm>
            <a:off x="3286329" y="3786661"/>
            <a:ext cx="2023353" cy="1176353"/>
          </a:xfrm>
          <a:prstGeom prst="rect">
            <a:avLst/>
          </a:prstGeom>
          <a:noFill/>
          <a:ln w="762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F54A3A-6DFF-478F-9DCD-D04B35C66DB2}"/>
              </a:ext>
            </a:extLst>
          </p:cNvPr>
          <p:cNvSpPr txBox="1"/>
          <p:nvPr/>
        </p:nvSpPr>
        <p:spPr>
          <a:xfrm>
            <a:off x="6833680" y="3238787"/>
            <a:ext cx="465916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2800" b="1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Photoshop or Ilustrator</a:t>
            </a:r>
          </a:p>
          <a:p>
            <a:pPr algn="ctr"/>
            <a:endParaRPr lang="hu-HU" sz="2000" i="1" dirty="0"/>
          </a:p>
          <a:p>
            <a:pPr algn="ctr"/>
            <a:r>
              <a:rPr lang="hu-HU" sz="2000" i="1" dirty="0"/>
              <a:t>we may have several </a:t>
            </a:r>
          </a:p>
          <a:p>
            <a:pPr algn="ctr"/>
            <a:r>
              <a:rPr lang="hu-HU" sz="2000" b="1" i="1" dirty="0"/>
              <a:t>geometric shapes</a:t>
            </a:r>
            <a:r>
              <a:rPr lang="hu-HU" sz="2000" i="1" dirty="0"/>
              <a:t> on the</a:t>
            </a:r>
          </a:p>
          <a:p>
            <a:pPr algn="ctr"/>
            <a:r>
              <a:rPr lang="hu-HU" sz="2000" i="1" dirty="0"/>
              <a:t>canvas</a:t>
            </a:r>
          </a:p>
          <a:p>
            <a:pPr algn="ctr"/>
            <a:endParaRPr lang="hu-HU" sz="2000" i="1" dirty="0"/>
          </a:p>
          <a:p>
            <a:pPr algn="ctr"/>
            <a:r>
              <a:rPr lang="hu-HU" sz="2000" b="1" i="1" dirty="0">
                <a:solidFill>
                  <a:srgbClr val="FF9999"/>
                </a:solidFill>
              </a:rPr>
              <a:t>WHAT IF WE WANT TO SAVE ALL OF THESE</a:t>
            </a:r>
          </a:p>
          <a:p>
            <a:pPr algn="ctr"/>
            <a:r>
              <a:rPr lang="hu-HU" sz="2000" b="1" i="1" dirty="0">
                <a:solidFill>
                  <a:srgbClr val="FF9999"/>
                </a:solidFill>
              </a:rPr>
              <a:t>GEOMETRIC SHAPES INTO A FILE?</a:t>
            </a:r>
            <a:endParaRPr lang="en-GB" sz="2000" b="1" i="1" dirty="0">
              <a:solidFill>
                <a:srgbClr val="FF99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752722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C3B12-44D4-4F79-8E15-350674713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u="sng" dirty="0">
                <a:solidFill>
                  <a:schemeClr val="accent1">
                    <a:lumMod val="75000"/>
                  </a:schemeClr>
                </a:solidFill>
              </a:rPr>
              <a:t>Visitor</a:t>
            </a:r>
            <a:r>
              <a:rPr lang="hu-HU" b="1" u="sng" dirty="0">
                <a:solidFill>
                  <a:schemeClr val="accent1">
                    <a:lumMod val="75000"/>
                  </a:schemeClr>
                </a:solidFill>
              </a:rPr>
              <a:t> Pattern</a:t>
            </a:r>
            <a:endParaRPr lang="en-GB" b="1" u="sng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2BB90-29C5-4FB0-83C3-D1C541CCB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3579"/>
            <a:ext cx="10515600" cy="4879975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we have to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consider the shapes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one by one and save them accordingly ...</a:t>
            </a: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ctr">
              <a:buNone/>
            </a:pP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r>
              <a:rPr lang="hu-HU" sz="3200" b="1" dirty="0">
                <a:solidFill>
                  <a:srgbClr val="FF9999"/>
                </a:solidFill>
              </a:rPr>
              <a:t>BUT IT IS NOT A FLEXIBLE SOLUTION</a:t>
            </a:r>
            <a:endParaRPr lang="hu-HU" b="1" dirty="0">
              <a:solidFill>
                <a:srgbClr val="FF9999"/>
              </a:solidFill>
            </a:endParaRPr>
          </a:p>
          <a:p>
            <a:endParaRPr lang="hu-HU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violates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single responsibility principle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these shapes have nothing to do with how to save them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 may violates the </a:t>
            </a:r>
            <a:r>
              <a:rPr lang="hu-HU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open / closed principle</a:t>
            </a:r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as well</a:t>
            </a:r>
          </a:p>
          <a:p>
            <a:r>
              <a:rPr lang="hu-HU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what if we want to change the way we save the shapes? We have to change the code we have already implemented</a:t>
            </a: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hu-HU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5396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21379</TotalTime>
  <Words>5298</Words>
  <Application>Microsoft Macintosh PowerPoint</Application>
  <PresentationFormat>Widescreen</PresentationFormat>
  <Paragraphs>1017</Paragraphs>
  <Slides>136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136</vt:i4>
      </vt:variant>
    </vt:vector>
  </HeadingPairs>
  <TitlesOfParts>
    <vt:vector size="141" baseType="lpstr">
      <vt:lpstr>Arial</vt:lpstr>
      <vt:lpstr>Arial</vt:lpstr>
      <vt:lpstr>Calibri</vt:lpstr>
      <vt:lpstr>Calibri Light</vt:lpstr>
      <vt:lpstr>Office Theme</vt:lpstr>
      <vt:lpstr>SOLID (SOLID PRINCIPLES)</vt:lpstr>
      <vt:lpstr>SOLID Principles</vt:lpstr>
      <vt:lpstr>SOLID Principles</vt:lpstr>
      <vt:lpstr>SOLID Principles</vt:lpstr>
      <vt:lpstr>SOLID Principles</vt:lpstr>
      <vt:lpstr>SOLID Principles</vt:lpstr>
      <vt:lpstr>SOLID Principles</vt:lpstr>
      <vt:lpstr>SOLID Principles</vt:lpstr>
      <vt:lpstr>S - Single Responsibility Principle</vt:lpstr>
      <vt:lpstr>S - Single Responsibility Principle</vt:lpstr>
      <vt:lpstr>S - Single Responsibility Principle</vt:lpstr>
      <vt:lpstr>Open/Closed Principle (SOLID PRINCIPLES)</vt:lpstr>
      <vt:lpstr>O – Open/Closed Principle</vt:lpstr>
      <vt:lpstr>O – Open/Closed Principle</vt:lpstr>
      <vt:lpstr>O – Open/Closed Principle</vt:lpstr>
      <vt:lpstr>O – Open/Closed Principle</vt:lpstr>
      <vt:lpstr>O – Open/Closed Principle</vt:lpstr>
      <vt:lpstr>O – Open/Closed Principle</vt:lpstr>
      <vt:lpstr>O – Open/Closed Principle</vt:lpstr>
      <vt:lpstr>Liskov Substitution Principle (SOLID PRINCIPLES)</vt:lpstr>
      <vt:lpstr>L – Liskov Substitution Principle</vt:lpstr>
      <vt:lpstr>L – Liskov Substitution Principle</vt:lpstr>
      <vt:lpstr>L – Liskov Substitution Principle</vt:lpstr>
      <vt:lpstr>L – Liskov Substitution Principle</vt:lpstr>
      <vt:lpstr>L – Liskov Substitution Principle</vt:lpstr>
      <vt:lpstr>L – Liskov Substitution Principle</vt:lpstr>
      <vt:lpstr>Interface Segregation Principle (SOLID PRINCIPLES)</vt:lpstr>
      <vt:lpstr>I – Interface Segregation Principle</vt:lpstr>
      <vt:lpstr>I – Interface Segregation Principle</vt:lpstr>
      <vt:lpstr>I – Interface Segregation Principle</vt:lpstr>
      <vt:lpstr>Dependency Inversion Principle (SOLID PRINCIPLES)</vt:lpstr>
      <vt:lpstr>D – Dependency Inversion Principle</vt:lpstr>
      <vt:lpstr>D – Dependency Inversion Principle</vt:lpstr>
      <vt:lpstr>D – Dependency Inversion Principle</vt:lpstr>
      <vt:lpstr>D – Dependency Inversion Principle</vt:lpstr>
      <vt:lpstr>D – Dependency Inversion Principle</vt:lpstr>
      <vt:lpstr>D – Dependency Inversion Principle</vt:lpstr>
      <vt:lpstr>D – Dependency Inversion Principle</vt:lpstr>
      <vt:lpstr>Design Patterns (Software Architecture Design)</vt:lpstr>
      <vt:lpstr>Design Principles</vt:lpstr>
      <vt:lpstr>Design Patterns</vt:lpstr>
      <vt:lpstr>Design Patterns</vt:lpstr>
      <vt:lpstr>Design Patterns</vt:lpstr>
      <vt:lpstr>Design Patterns</vt:lpstr>
      <vt:lpstr>Design Patterns</vt:lpstr>
      <vt:lpstr>Design Patterns</vt:lpstr>
      <vt:lpstr>Strategy Pattern (Design Patterns)</vt:lpstr>
      <vt:lpstr>Strategy Pattern</vt:lpstr>
      <vt:lpstr>Strategy Pattern</vt:lpstr>
      <vt:lpstr>Strategy Pattern</vt:lpstr>
      <vt:lpstr>Strategy Pattern</vt:lpstr>
      <vt:lpstr>Strategy Pattern</vt:lpstr>
      <vt:lpstr>Strategy Pattern</vt:lpstr>
      <vt:lpstr>Observer Pattern (Design Patterns)</vt:lpstr>
      <vt:lpstr>Observer Pattern</vt:lpstr>
      <vt:lpstr>Observer Pattern</vt:lpstr>
      <vt:lpstr>Observer Pattern</vt:lpstr>
      <vt:lpstr>Observer Pattern</vt:lpstr>
      <vt:lpstr>Observer Pattern</vt:lpstr>
      <vt:lpstr>Observer Pattern</vt:lpstr>
      <vt:lpstr>Singleton Pattern (Design Patterns)</vt:lpstr>
      <vt:lpstr>Singleton Pattern</vt:lpstr>
      <vt:lpstr>Singleton Pattern</vt:lpstr>
      <vt:lpstr>Singleton Pattern</vt:lpstr>
      <vt:lpstr>Factory Pattern (Design Patterns)</vt:lpstr>
      <vt:lpstr>Factory Pattern</vt:lpstr>
      <vt:lpstr>Factory Pattern</vt:lpstr>
      <vt:lpstr>Factory Pattern</vt:lpstr>
      <vt:lpstr>Abstract Factory Pattern</vt:lpstr>
      <vt:lpstr>Abstract Factory Pattern</vt:lpstr>
      <vt:lpstr>Builder Pattern (Design Patterns)</vt:lpstr>
      <vt:lpstr>Builder Pattern</vt:lpstr>
      <vt:lpstr>Builder Pattern</vt:lpstr>
      <vt:lpstr>Builder Pattern</vt:lpstr>
      <vt:lpstr>Builder Pattern</vt:lpstr>
      <vt:lpstr>Prototype Pattern (Design Patterns)</vt:lpstr>
      <vt:lpstr>Prototype Pattern</vt:lpstr>
      <vt:lpstr>Prototype Pattern</vt:lpstr>
      <vt:lpstr>Prototype Pattern</vt:lpstr>
      <vt:lpstr>Prototype Pattern</vt:lpstr>
      <vt:lpstr>Command Pattern (Design Patterns)</vt:lpstr>
      <vt:lpstr>Command Pattern</vt:lpstr>
      <vt:lpstr>Command Pattern</vt:lpstr>
      <vt:lpstr>Command Pattern</vt:lpstr>
      <vt:lpstr>Command Pattern</vt:lpstr>
      <vt:lpstr>Command Pattern</vt:lpstr>
      <vt:lpstr>Command Pattern</vt:lpstr>
      <vt:lpstr>Command Pattern</vt:lpstr>
      <vt:lpstr>Command Pattern</vt:lpstr>
      <vt:lpstr>Advantages of Command Pattern</vt:lpstr>
      <vt:lpstr>Advantages of Command Pattern</vt:lpstr>
      <vt:lpstr>Advantages of Command Pattern</vt:lpstr>
      <vt:lpstr>Template Pattern (Design Patterns)</vt:lpstr>
      <vt:lpstr>Template Pattern</vt:lpstr>
      <vt:lpstr>Template Pattern</vt:lpstr>
      <vt:lpstr>Template Pattern</vt:lpstr>
      <vt:lpstr>Visitor Pattern (Design Patterns)</vt:lpstr>
      <vt:lpstr>Visitor Pattern</vt:lpstr>
      <vt:lpstr>Visitor Pattern</vt:lpstr>
      <vt:lpstr>Visitor Pattern</vt:lpstr>
      <vt:lpstr>Visitor Pattern</vt:lpstr>
      <vt:lpstr>Decorator Pattern (Design Patterns)</vt:lpstr>
      <vt:lpstr>Decorator Pattern</vt:lpstr>
      <vt:lpstr>Decorator Pattern</vt:lpstr>
      <vt:lpstr>Decorator Pattern</vt:lpstr>
      <vt:lpstr>Decorator Pattern</vt:lpstr>
      <vt:lpstr>Façade Pattern (Design Patterns)</vt:lpstr>
      <vt:lpstr>Façade Pattern</vt:lpstr>
      <vt:lpstr>Façade Pattern</vt:lpstr>
      <vt:lpstr>Façade Pattern</vt:lpstr>
      <vt:lpstr>Façade Pattern</vt:lpstr>
      <vt:lpstr>Façade Pattern</vt:lpstr>
      <vt:lpstr>Flyweight Pattern (Design Patterns)</vt:lpstr>
      <vt:lpstr>Flyweight Pattern</vt:lpstr>
      <vt:lpstr>Flyweight Pattern</vt:lpstr>
      <vt:lpstr>Flyweight Pattern</vt:lpstr>
      <vt:lpstr>Flyweight Pattern</vt:lpstr>
      <vt:lpstr>Flyweight Pattern</vt:lpstr>
      <vt:lpstr>Flyweight Pattern</vt:lpstr>
      <vt:lpstr>Flyweight Pattern</vt:lpstr>
      <vt:lpstr>Flyweight Pattern</vt:lpstr>
      <vt:lpstr>Flyweight Pattern</vt:lpstr>
      <vt:lpstr>Flyweight Pattern</vt:lpstr>
      <vt:lpstr>Adapter Pattern (Design Patterns)</vt:lpstr>
      <vt:lpstr>Adapter Pattern</vt:lpstr>
      <vt:lpstr>Adapter Pattern</vt:lpstr>
      <vt:lpstr>Adapter Pattern</vt:lpstr>
      <vt:lpstr>MVC Pattern (Design Patterns)</vt:lpstr>
      <vt:lpstr>Model-View-Controller (MVC) Pattern</vt:lpstr>
      <vt:lpstr>Model-View-Controller (MVC) Pattern</vt:lpstr>
      <vt:lpstr>Model-View-Controller (MVC) Pattern</vt:lpstr>
      <vt:lpstr>Model-View-Controller (MVC) Pattern</vt:lpstr>
      <vt:lpstr>Model-View-Controller (MVC) Pattern</vt:lpstr>
      <vt:lpstr>Model-View-Controller (MVC) Pattern</vt:lpstr>
      <vt:lpstr>Model-View-Controller (MVC) Pattern</vt:lpstr>
      <vt:lpstr>Disadvantages of the MVC Pattern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Narendra Agrawal</cp:lastModifiedBy>
  <cp:revision>280</cp:revision>
  <dcterms:created xsi:type="dcterms:W3CDTF">2019-01-16T12:03:26Z</dcterms:created>
  <dcterms:modified xsi:type="dcterms:W3CDTF">2023-05-18T09:07:30Z</dcterms:modified>
</cp:coreProperties>
</file>

<file path=docProps/thumbnail.jpeg>
</file>